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7" r:id="rId3"/>
    <p:sldId id="286" r:id="rId4"/>
    <p:sldId id="288" r:id="rId5"/>
    <p:sldId id="290" r:id="rId6"/>
    <p:sldId id="291" r:id="rId7"/>
    <p:sldId id="256" r:id="rId8"/>
    <p:sldId id="258" r:id="rId9"/>
    <p:sldId id="261" r:id="rId10"/>
    <p:sldId id="260" r:id="rId11"/>
    <p:sldId id="264" r:id="rId12"/>
    <p:sldId id="259" r:id="rId13"/>
    <p:sldId id="262" r:id="rId14"/>
    <p:sldId id="269" r:id="rId15"/>
    <p:sldId id="266" r:id="rId16"/>
    <p:sldId id="283" r:id="rId17"/>
    <p:sldId id="265" r:id="rId18"/>
    <p:sldId id="267" r:id="rId19"/>
    <p:sldId id="268" r:id="rId20"/>
    <p:sldId id="270" r:id="rId21"/>
    <p:sldId id="271" r:id="rId22"/>
    <p:sldId id="272" r:id="rId23"/>
    <p:sldId id="277" r:id="rId24"/>
    <p:sldId id="273" r:id="rId25"/>
    <p:sldId id="299" r:id="rId26"/>
    <p:sldId id="274" r:id="rId27"/>
    <p:sldId id="275" r:id="rId28"/>
    <p:sldId id="276" r:id="rId29"/>
    <p:sldId id="280" r:id="rId30"/>
    <p:sldId id="285" r:id="rId31"/>
    <p:sldId id="278" r:id="rId32"/>
    <p:sldId id="279" r:id="rId33"/>
    <p:sldId id="292" r:id="rId34"/>
    <p:sldId id="281" r:id="rId35"/>
    <p:sldId id="295" r:id="rId36"/>
    <p:sldId id="298" r:id="rId37"/>
    <p:sldId id="294" r:id="rId38"/>
    <p:sldId id="297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1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4689" autoAdjust="0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73675-D30A-42A9-8C49-24ABF42C6170}" type="datetimeFigureOut">
              <a:rPr lang="el-GR" smtClean="0"/>
              <a:pPr/>
              <a:t>31/10/2019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8AC5C-A7C1-49D9-BFB7-B80DFDCC122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8%CE%B5%CF%89%CF%81%CE%AF%CE%B1_%CF%84%CE%B7%CF%82_%CF%80%CE%BF%CE%BB%CE%BB%CE%B1%CF%80%CE%BB%CE%AE%CF%82_%CE%BD%CE%BF%CE%B7%CE%BC%CE%BF%CF%83%CF%8D%CE%BD%CE%B7%CF%8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Autofit/>
          </a:bodyPr>
          <a:lstStyle/>
          <a:p>
            <a:r>
              <a:rPr lang="el-GR" sz="6600" b="1" dirty="0" smtClean="0">
                <a:solidFill>
                  <a:srgbClr val="FF0000"/>
                </a:solidFill>
                <a:latin typeface="Comic Sans MS" pitchFamily="66" charset="0"/>
              </a:rPr>
              <a:t>Διαχείριση κρίσεων                            στις </a:t>
            </a:r>
            <a:br>
              <a:rPr lang="el-GR" sz="6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6600" b="1" dirty="0" smtClean="0">
                <a:solidFill>
                  <a:srgbClr val="FF0000"/>
                </a:solidFill>
                <a:latin typeface="Comic Sans MS" pitchFamily="66" charset="0"/>
              </a:rPr>
              <a:t>σχολικές τάξεις</a:t>
            </a:r>
            <a:endParaRPr lang="el-GR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61664" cy="45719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:\Users\Admin\Desktop\Howard+Gardner+Η+ανθρώπινη+ευφυΐα+δεν+έχει+μία+και+μοναδική+μορφή+αλλά+εννέα+μορφές+ευφυΐα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93553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l-G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</a:t>
            </a:r>
            <a:r>
              <a:rPr kumimoji="0" lang="el-GR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Τα είδη νοημοσύνης</a:t>
            </a: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endParaRPr kumimoji="0" lang="el-GR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endParaRPr lang="el-GR" sz="1000" dirty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endParaRPr kumimoji="0" lang="el-GR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endParaRPr lang="el-GR" sz="1000" dirty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el-GR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.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Μουσική - ρυθμική νοημοσύνη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Χωροταξική νοημοσύνη</a:t>
            </a:r>
            <a:endParaRPr lang="el-GR" sz="2800" dirty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lang="el-GR" sz="28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Γλωσσική νοημοσύνη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lang="el-GR" sz="28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l-GR" sz="28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Λογικομαθηματική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νοημοσύνη</a:t>
            </a:r>
            <a:r>
              <a:rPr lang="el-GR" sz="28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Κιναισθητική νοημοσύνη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Διαπροσωπική νοημοσύνη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kumimoji="0" lang="el-GR" sz="28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Ενδοπροσωπική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νοημοσύνη</a:t>
            </a:r>
            <a:endParaRPr lang="el-GR" sz="2800" dirty="0">
              <a:solidFill>
                <a:srgbClr val="0B0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14400" algn="l"/>
              </a:tabLst>
            </a:pPr>
            <a:r>
              <a:rPr lang="el-GR" sz="28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Νατουραλιστική νοημοσύνη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95536" y="0"/>
            <a:ext cx="84249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Ο  </a:t>
            </a:r>
            <a:r>
              <a:rPr lang="en-US" sz="2400" dirty="0" smtClean="0">
                <a:latin typeface="Comic Sans MS" pitchFamily="66" charset="0"/>
              </a:rPr>
              <a:t>Gardner </a:t>
            </a:r>
            <a:r>
              <a:rPr lang="el-GR" sz="2400" dirty="0" smtClean="0">
                <a:latin typeface="Comic Sans MS" pitchFamily="66" charset="0"/>
              </a:rPr>
              <a:t> κατέγραψε ως τύπους νοημοσύνης αυτά που άλλοι επιστήμονες θεωρούσαν ως κοινωνικές δεξιότητες 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                                     * * *</a:t>
            </a:r>
          </a:p>
          <a:p>
            <a:endParaRPr lang="el-GR" sz="2400" dirty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         Το 1995 ο </a:t>
            </a:r>
            <a:r>
              <a:rPr lang="en-US" sz="2400" dirty="0" smtClean="0">
                <a:latin typeface="Comic Sans MS" pitchFamily="66" charset="0"/>
              </a:rPr>
              <a:t>Daniel </a:t>
            </a:r>
            <a:r>
              <a:rPr lang="en-US" sz="2400" dirty="0" err="1" smtClean="0">
                <a:latin typeface="Comic Sans MS" pitchFamily="66" charset="0"/>
              </a:rPr>
              <a:t>Goleman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 προσδιορίζει ως </a:t>
            </a:r>
          </a:p>
          <a:p>
            <a:r>
              <a:rPr lang="el-GR" sz="2400" dirty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               «Συναισθηματική  Νοημοσύνη»</a:t>
            </a:r>
          </a:p>
          <a:p>
            <a:r>
              <a:rPr lang="el-GR" sz="2400" dirty="0">
                <a:latin typeface="Comic Sans MS" pitchFamily="66" charset="0"/>
              </a:rPr>
              <a:t>τ</a:t>
            </a:r>
            <a:r>
              <a:rPr lang="el-GR" sz="2400" dirty="0" smtClean="0">
                <a:latin typeface="Comic Sans MS" pitchFamily="66" charset="0"/>
              </a:rPr>
              <a:t>ους παράγοντες που κάνουν κάποιους ανθρώπους να </a:t>
            </a:r>
          </a:p>
          <a:p>
            <a:r>
              <a:rPr lang="el-GR" sz="2400" dirty="0">
                <a:latin typeface="Comic Sans MS" pitchFamily="66" charset="0"/>
              </a:rPr>
              <a:t>π</a:t>
            </a:r>
            <a:r>
              <a:rPr lang="el-GR" sz="2400" dirty="0" smtClean="0">
                <a:latin typeface="Comic Sans MS" pitchFamily="66" charset="0"/>
              </a:rPr>
              <a:t>ετυχαίνουν και κάποιους να αποτυχαίνουν στη ζωή τους:</a:t>
            </a:r>
          </a:p>
          <a:p>
            <a:endParaRPr lang="el-GR" dirty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-αυτοεπίγνωση</a:t>
            </a:r>
          </a:p>
          <a:p>
            <a:r>
              <a:rPr lang="el-GR" dirty="0" smtClean="0">
                <a:latin typeface="Comic Sans MS" pitchFamily="66" charset="0"/>
              </a:rPr>
              <a:t>-διαχείριση συναισθημάτων/έλεγχο παρορμήσεων</a:t>
            </a:r>
          </a:p>
          <a:p>
            <a:r>
              <a:rPr lang="el-GR" dirty="0" smtClean="0">
                <a:latin typeface="Comic Sans MS" pitchFamily="66" charset="0"/>
              </a:rPr>
              <a:t>-ενεργοποίηση/ ικανότητα να βρίσκει κανείς κίνητρα</a:t>
            </a:r>
          </a:p>
          <a:p>
            <a:r>
              <a:rPr lang="el-GR" dirty="0" smtClean="0">
                <a:latin typeface="Comic Sans MS" pitchFamily="66" charset="0"/>
              </a:rPr>
              <a:t>-αυτοπεποίθηση/ αισιοδοξία</a:t>
            </a:r>
          </a:p>
          <a:p>
            <a:r>
              <a:rPr lang="el-GR" dirty="0" smtClean="0">
                <a:latin typeface="Comic Sans MS" pitchFamily="66" charset="0"/>
              </a:rPr>
              <a:t>-κοινωνική ευαισθητοποίηση-ενσυναίσθηση</a:t>
            </a:r>
          </a:p>
          <a:p>
            <a:r>
              <a:rPr lang="el-GR" dirty="0" smtClean="0">
                <a:latin typeface="Comic Sans MS" pitchFamily="66" charset="0"/>
              </a:rPr>
              <a:t>-διαχείριση σχέσεων-δημιουργία δεσμών</a:t>
            </a:r>
          </a:p>
          <a:p>
            <a:r>
              <a:rPr lang="el-GR" dirty="0" smtClean="0">
                <a:latin typeface="Comic Sans MS" pitchFamily="66" charset="0"/>
              </a:rPr>
              <a:t>-συνεργασία</a:t>
            </a:r>
          </a:p>
          <a:p>
            <a:r>
              <a:rPr lang="el-GR" dirty="0" smtClean="0">
                <a:latin typeface="Comic Sans MS" pitchFamily="66" charset="0"/>
              </a:rPr>
              <a:t>-διαχείριση συγκρούσεων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τέλεσμα εικόνας για συναισθηματικης νοημοσυνης  gol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557343" cy="3312368"/>
          </a:xfrm>
          <a:prstGeom prst="rect">
            <a:avLst/>
          </a:prstGeom>
          <a:noFill/>
        </p:spPr>
      </p:pic>
      <p:pic>
        <p:nvPicPr>
          <p:cNvPr id="3" name="2 - Εικόνα" descr="C:\Users\Admin\Desktop\sinaisthimatiki_noimosin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514806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Αποτέλεσμα εικόνας για συναισθηματικης νοημοσυνης  gole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4 - Εικόνα" descr="C:\Users\Admin\Desktop\Συναισθηματική+Νοημοσύνη+(Goleman,+1995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404664"/>
            <a:ext cx="116763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atin typeface="Comic Sans MS" pitchFamily="66" charset="0"/>
              </a:rPr>
              <a:t>   </a:t>
            </a:r>
          </a:p>
          <a:p>
            <a:r>
              <a:rPr lang="el-GR" sz="4000" b="1" dirty="0">
                <a:latin typeface="Comic Sans MS" pitchFamily="66" charset="0"/>
              </a:rPr>
              <a:t> </a:t>
            </a:r>
            <a:r>
              <a:rPr lang="el-GR" sz="4000" b="1" dirty="0" smtClean="0">
                <a:latin typeface="Comic Sans MS" pitchFamily="66" charset="0"/>
              </a:rPr>
              <a:t>  Τα συναισθήματα επηρεάζουν </a:t>
            </a:r>
            <a:endParaRPr lang="el-GR" sz="2800" dirty="0" smtClean="0">
              <a:latin typeface="Comic Sans MS" pitchFamily="66" charset="0"/>
            </a:endParaRPr>
          </a:p>
          <a:p>
            <a:endParaRPr lang="el-GR" sz="2800" dirty="0">
              <a:latin typeface="Comic Sans MS" pitchFamily="66" charset="0"/>
            </a:endParaRPr>
          </a:p>
          <a:p>
            <a:endParaRPr lang="el-GR" sz="2800" dirty="0" smtClean="0">
              <a:latin typeface="Comic Sans MS" pitchFamily="66" charset="0"/>
            </a:endParaRPr>
          </a:p>
          <a:p>
            <a:r>
              <a:rPr lang="el-GR" sz="2800" dirty="0" smtClean="0">
                <a:latin typeface="Comic Sans MS" pitchFamily="66" charset="0"/>
              </a:rPr>
              <a:t>                     -</a:t>
            </a:r>
            <a:r>
              <a:rPr lang="el-GR" sz="2400" dirty="0" smtClean="0">
                <a:latin typeface="Comic Sans MS" pitchFamily="66" charset="0"/>
              </a:rPr>
              <a:t>Τη δημιουργικότητα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                  -Την ψυχική και σωματική ευεξία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  -Την ικανότητα δημιουργίας κ διατήρησης </a:t>
            </a:r>
            <a:r>
              <a:rPr lang="el-GR" sz="2400" dirty="0" err="1" smtClean="0">
                <a:latin typeface="Comic Sans MS" pitchFamily="66" charset="0"/>
              </a:rPr>
              <a:t>υγιειών</a:t>
            </a:r>
            <a:r>
              <a:rPr lang="el-GR" sz="2400" dirty="0" smtClean="0">
                <a:latin typeface="Comic Sans MS" pitchFamily="66" charset="0"/>
              </a:rPr>
              <a:t> σχέσεων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                                               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-Ακαδημαϊκές και εργασιακές επιδόσεις</a:t>
            </a:r>
          </a:p>
          <a:p>
            <a:r>
              <a:rPr lang="el-GR" sz="2800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9512" y="1196752"/>
            <a:ext cx="87129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Comic Sans MS" pitchFamily="66" charset="0"/>
              </a:rPr>
              <a:t>                     </a:t>
            </a:r>
            <a:r>
              <a:rPr lang="el-GR" sz="4400" dirty="0" smtClean="0">
                <a:solidFill>
                  <a:srgbClr val="FF0000"/>
                </a:solidFill>
                <a:latin typeface="Comic Sans MS" pitchFamily="66" charset="0"/>
              </a:rPr>
              <a:t>Διαπίστωση</a:t>
            </a:r>
          </a:p>
          <a:p>
            <a:endParaRPr lang="el-GR" sz="3200" dirty="0">
              <a:latin typeface="Comic Sans MS" pitchFamily="66" charset="0"/>
            </a:endParaRPr>
          </a:p>
          <a:p>
            <a:r>
              <a:rPr lang="el-GR" sz="2800" dirty="0" smtClean="0">
                <a:latin typeface="Comic Sans MS" pitchFamily="66" charset="0"/>
              </a:rPr>
              <a:t>      Οι   μαθητές     που   έχουν    ανεπτυγμένες </a:t>
            </a:r>
          </a:p>
          <a:p>
            <a:r>
              <a:rPr lang="el-GR" sz="2800" dirty="0">
                <a:latin typeface="Comic Sans MS" pitchFamily="66" charset="0"/>
              </a:rPr>
              <a:t> </a:t>
            </a:r>
            <a:r>
              <a:rPr lang="el-GR" sz="2800" dirty="0" smtClean="0">
                <a:latin typeface="Comic Sans MS" pitchFamily="66" charset="0"/>
              </a:rPr>
              <a:t>                συναισθηματικές  δεξιότητες </a:t>
            </a:r>
          </a:p>
          <a:p>
            <a:r>
              <a:rPr lang="el-GR" sz="2800" dirty="0" smtClean="0">
                <a:latin typeface="Comic Sans MS" pitchFamily="66" charset="0"/>
              </a:rPr>
              <a:t>                      αποδίδουν καλύτερα</a:t>
            </a:r>
          </a:p>
          <a:p>
            <a:r>
              <a:rPr lang="el-GR" sz="2800" dirty="0">
                <a:latin typeface="Comic Sans MS" pitchFamily="66" charset="0"/>
              </a:rPr>
              <a:t> </a:t>
            </a:r>
            <a:r>
              <a:rPr lang="el-GR" sz="2800" dirty="0" smtClean="0">
                <a:latin typeface="Comic Sans MS" pitchFamily="66" charset="0"/>
              </a:rPr>
              <a:t>                          στο σχολείο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1520" y="908720"/>
            <a:ext cx="86409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4400" dirty="0" smtClean="0">
                <a:solidFill>
                  <a:srgbClr val="FF0000"/>
                </a:solidFill>
                <a:latin typeface="Comic Sans MS" pitchFamily="66" charset="0"/>
              </a:rPr>
              <a:t>              ΖΗΤΟΥΜΕΝΟ</a:t>
            </a:r>
          </a:p>
          <a:p>
            <a:pPr algn="just"/>
            <a:endParaRPr lang="el-GR" sz="3200" dirty="0" smtClean="0">
              <a:latin typeface="Comic Sans MS" pitchFamily="66" charset="0"/>
            </a:endParaRPr>
          </a:p>
          <a:p>
            <a:pPr algn="just"/>
            <a:r>
              <a:rPr lang="el-GR" sz="3200" dirty="0" smtClean="0">
                <a:latin typeface="Comic Sans MS" pitchFamily="66" charset="0"/>
              </a:rPr>
              <a:t>Πώς θα μπορούσε η εκπαίδευση να αξιοποιήσει τις θεωρίες αυτές ώστε να βοηθήσει τα παιδιά να βελτιώσουν τις συναισθηματικές τους δεξιότητες;</a:t>
            </a:r>
            <a:endParaRPr lang="el-GR" sz="2400" dirty="0" smtClean="0">
              <a:latin typeface="Comic Sans MS" pitchFamily="66" charset="0"/>
            </a:endParaRPr>
          </a:p>
          <a:p>
            <a:pPr algn="just"/>
            <a:r>
              <a:rPr lang="el-GR" sz="2400" dirty="0" smtClean="0">
                <a:latin typeface="Comic Sans MS" pitchFamily="66" charset="0"/>
              </a:rPr>
              <a:t> </a:t>
            </a:r>
          </a:p>
          <a:p>
            <a:pPr algn="just"/>
            <a:endParaRPr lang="el-GR" sz="2400" dirty="0" smtClean="0">
              <a:latin typeface="Comic Sans MS" pitchFamily="66" charset="0"/>
            </a:endParaRPr>
          </a:p>
          <a:p>
            <a:pPr algn="just"/>
            <a:endParaRPr lang="el-G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476672"/>
            <a:ext cx="914400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 smtClean="0">
                <a:latin typeface="Comic Sans MS" pitchFamily="66" charset="0"/>
              </a:rPr>
              <a:t>                     </a:t>
            </a:r>
            <a:r>
              <a:rPr lang="el-GR" sz="2000" dirty="0" smtClean="0">
                <a:latin typeface="Comic Sans MS" pitchFamily="66" charset="0"/>
              </a:rPr>
              <a:t>ΔΗΛΑΔΗ:</a:t>
            </a:r>
          </a:p>
          <a:p>
            <a:pPr algn="just"/>
            <a:endParaRPr lang="el-GR" sz="2000" dirty="0" smtClean="0">
              <a:latin typeface="Comic Sans MS" pitchFamily="66" charset="0"/>
            </a:endParaRPr>
          </a:p>
          <a:p>
            <a:pPr algn="just"/>
            <a:r>
              <a:rPr lang="el-GR" sz="2000" dirty="0" smtClean="0">
                <a:latin typeface="Comic Sans MS" pitchFamily="66" charset="0"/>
              </a:rPr>
              <a:t>     -να αναγνωρίζουν τα συναισθήματά τους κ την αιτία που τα προκαλεί</a:t>
            </a:r>
          </a:p>
          <a:p>
            <a:pPr algn="just"/>
            <a:endParaRPr lang="el-GR" sz="2000" dirty="0" smtClean="0">
              <a:latin typeface="Comic Sans MS" pitchFamily="66" charset="0"/>
            </a:endParaRPr>
          </a:p>
          <a:p>
            <a:pPr algn="just"/>
            <a:r>
              <a:rPr lang="el-GR" sz="2000" dirty="0" smtClean="0">
                <a:latin typeface="Comic Sans MS" pitchFamily="66" charset="0"/>
              </a:rPr>
              <a:t>     -να διαχειρίζονται δύσκολα συναισθήματα ( θυμό, επιθετικότητα ,</a:t>
            </a:r>
          </a:p>
          <a:p>
            <a:pPr algn="just"/>
            <a:r>
              <a:rPr lang="el-GR" sz="2000" dirty="0" smtClean="0">
                <a:latin typeface="Comic Sans MS" pitchFamily="66" charset="0"/>
              </a:rPr>
              <a:t>      ευθιξία, εχθρότητα, άγχος) που τους απορρυθμίζουν  και  περιορίζουν </a:t>
            </a:r>
          </a:p>
          <a:p>
            <a:pPr algn="just"/>
            <a:r>
              <a:rPr lang="el-GR" sz="2000" dirty="0" smtClean="0">
                <a:latin typeface="Comic Sans MS" pitchFamily="66" charset="0"/>
              </a:rPr>
              <a:t>      την ικανότητά τους για μάθηση και συνεργασία</a:t>
            </a:r>
          </a:p>
          <a:p>
            <a:pPr algn="just"/>
            <a:endParaRPr lang="el-GR" sz="2000" dirty="0" smtClean="0">
              <a:latin typeface="Comic Sans MS" pitchFamily="66" charset="0"/>
            </a:endParaRPr>
          </a:p>
          <a:p>
            <a:pPr algn="just"/>
            <a:r>
              <a:rPr lang="el-GR" sz="2000" dirty="0" smtClean="0">
                <a:latin typeface="Comic Sans MS" pitchFamily="66" charset="0"/>
              </a:rPr>
              <a:t>     -να παίρνουν καλύτερες (συναισθηματικές) αποφάσεις κ να έχουν</a:t>
            </a:r>
          </a:p>
          <a:p>
            <a:pPr algn="just"/>
            <a:r>
              <a:rPr lang="el-GR" sz="2000" dirty="0" smtClean="0">
                <a:latin typeface="Comic Sans MS" pitchFamily="66" charset="0"/>
              </a:rPr>
              <a:t>      σωστότερες αντιδράσεις ελέγχοντας τις  παρορμήσεις τους</a:t>
            </a:r>
          </a:p>
          <a:p>
            <a:pPr algn="just"/>
            <a:endParaRPr lang="el-GR" sz="2000" dirty="0" smtClean="0">
              <a:latin typeface="Comic Sans MS" pitchFamily="66" charset="0"/>
            </a:endParaRPr>
          </a:p>
          <a:p>
            <a:pPr algn="just"/>
            <a:r>
              <a:rPr lang="el-GR" sz="2000" dirty="0" smtClean="0">
                <a:latin typeface="Comic Sans MS" pitchFamily="66" charset="0"/>
              </a:rPr>
              <a:t>     -να αναγνωρίζουν τα συναισθήματα των άλλων, να κατανοούν τη θέση   </a:t>
            </a:r>
          </a:p>
          <a:p>
            <a:pPr algn="just"/>
            <a:r>
              <a:rPr lang="el-GR" sz="2000" dirty="0" smtClean="0">
                <a:latin typeface="Comic Sans MS" pitchFamily="66" charset="0"/>
              </a:rPr>
              <a:t>      τους και να σέβονται τις αντιλήψεις  και τις επιλογές τους</a:t>
            </a:r>
          </a:p>
          <a:p>
            <a:pPr algn="just"/>
            <a:endParaRPr lang="el-GR" sz="2000" dirty="0" smtClean="0">
              <a:latin typeface="Comic Sans MS" pitchFamily="66" charset="0"/>
            </a:endParaRPr>
          </a:p>
          <a:p>
            <a:pPr algn="just"/>
            <a:r>
              <a:rPr lang="el-GR" sz="2000" dirty="0" smtClean="0">
                <a:latin typeface="Comic Sans MS" pitchFamily="66" charset="0"/>
              </a:rPr>
              <a:t>     -να λειτουργούν πιο αποτελεσματικά (αποδοτικά ) μέσα σε ένα περισσό-</a:t>
            </a:r>
          </a:p>
          <a:p>
            <a:pPr algn="just"/>
            <a:r>
              <a:rPr lang="el-GR" sz="2000" dirty="0" smtClean="0">
                <a:latin typeface="Comic Sans MS" pitchFamily="66" charset="0"/>
              </a:rPr>
              <a:t>      </a:t>
            </a:r>
            <a:r>
              <a:rPr lang="el-GR" sz="2000" dirty="0" err="1" smtClean="0">
                <a:latin typeface="Comic Sans MS" pitchFamily="66" charset="0"/>
              </a:rPr>
              <a:t>τερο</a:t>
            </a:r>
            <a:r>
              <a:rPr lang="el-GR" sz="2000" dirty="0" smtClean="0">
                <a:latin typeface="Comic Sans MS" pitchFamily="66" charset="0"/>
              </a:rPr>
              <a:t> ευχάριστο και πρόσφορο κλίμα για μάθηση</a:t>
            </a:r>
          </a:p>
          <a:p>
            <a:pPr algn="just"/>
            <a:endParaRPr lang="el-GR" sz="2000" dirty="0" smtClean="0">
              <a:latin typeface="Comic Sans MS" pitchFamily="66" charset="0"/>
            </a:endParaRPr>
          </a:p>
          <a:p>
            <a:pPr algn="just"/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619672" y="980728"/>
            <a:ext cx="3926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Τεχνικές που βοηθούν:</a:t>
            </a:r>
          </a:p>
          <a:p>
            <a:endParaRPr lang="el-GR" sz="2800" dirty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       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RULER</a:t>
            </a:r>
          </a:p>
          <a:p>
            <a:endParaRPr lang="el-GR" sz="2800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43609" y="2780928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u="sng" dirty="0" smtClean="0">
                <a:latin typeface="Comic Sans MS" pitchFamily="66" charset="0"/>
              </a:rPr>
              <a:t>Τι είναι</a:t>
            </a:r>
            <a:r>
              <a:rPr lang="el-GR" sz="2400" dirty="0" smtClean="0">
                <a:latin typeface="Comic Sans MS" pitchFamily="66" charset="0"/>
              </a:rPr>
              <a:t>; Πρόκειται για μια προσέγγιση κοινωνικής και συναισθηματικής μάθησης που ενισχύει τη συναισθηματική νοημοσύνη σε άτομα κάθε ηλικίας</a:t>
            </a:r>
          </a:p>
          <a:p>
            <a:pPr algn="just"/>
            <a:endParaRPr lang="el-GR" sz="2400" dirty="0" smtClean="0">
              <a:latin typeface="Comic Sans MS" pitchFamily="66" charset="0"/>
            </a:endParaRPr>
          </a:p>
          <a:p>
            <a:pPr algn="just"/>
            <a:r>
              <a:rPr lang="el-GR" sz="2400" dirty="0" smtClean="0">
                <a:latin typeface="Comic Sans MS" pitchFamily="66" charset="0"/>
              </a:rPr>
              <a:t> Προέκυψε ως ακρωνύμιο των 5 δεξιοτήτων της συναισθηματικής νοημοσύνης όπως αποδίδονται στην αγγλική γλώσσα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225689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>
                <a:latin typeface="Comic Sans MS" pitchFamily="66" charset="0"/>
              </a:rPr>
              <a:t>                         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Αναγνωρίζω τα συναισθήματα στον εαυτό μου και στους άλλους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Κατανοώ την αιτία και τις συνέπειες των συναισθημάτων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Κατονομάζω τα συναισθήματα με ένα λεξιλόγιο λεπτών αποχρώσεων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Εκφράζω τα συναισθήματα  σύμφωνα με το κοινωνικό πλαίσιο/νόρμες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Διαχειρίζομαι τα συναισθήματα με βοηθητικές στρατηγικές</a:t>
            </a:r>
          </a:p>
          <a:p>
            <a:pPr lvl="1"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endParaRPr lang="el-GR" sz="20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2000" dirty="0" smtClean="0">
                <a:latin typeface="Comic Sans MS" pitchFamily="66" charset="0"/>
              </a:rPr>
              <a:t>ecognizing…</a:t>
            </a:r>
            <a:r>
              <a:rPr lang="el-GR" sz="2000" dirty="0" smtClean="0">
                <a:latin typeface="Comic Sans MS" pitchFamily="66" charset="0"/>
              </a:rPr>
              <a:t>          *  Πρόκειται για δεξιότητες προσωπικές και     </a:t>
            </a:r>
            <a:endParaRPr lang="en-US" sz="20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sz="2000" dirty="0" smtClean="0">
                <a:latin typeface="Comic Sans MS" pitchFamily="66" charset="0"/>
              </a:rPr>
              <a:t>nderstanding…</a:t>
            </a:r>
            <a:r>
              <a:rPr lang="el-GR" sz="2000" dirty="0" smtClean="0">
                <a:latin typeface="Comic Sans MS" pitchFamily="66" charset="0"/>
              </a:rPr>
              <a:t>       κοινωνικές  που ανοίγουν ευκαιρίες επιτυχίας</a:t>
            </a:r>
            <a:endParaRPr lang="en-US" sz="20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sz="2000" dirty="0" smtClean="0">
                <a:latin typeface="Comic Sans MS" pitchFamily="66" charset="0"/>
              </a:rPr>
              <a:t>abeling….</a:t>
            </a:r>
            <a:r>
              <a:rPr lang="el-GR" sz="2000" dirty="0" smtClean="0">
                <a:latin typeface="Comic Sans MS" pitchFamily="66" charset="0"/>
              </a:rPr>
              <a:t>                 στο σχολείο , στη  δουλειά  και στη ζωή *</a:t>
            </a:r>
            <a:endParaRPr lang="en-US" sz="20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2000" dirty="0" smtClean="0">
                <a:latin typeface="Comic Sans MS" pitchFamily="66" charset="0"/>
              </a:rPr>
              <a:t>xpressing…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2000" dirty="0" smtClean="0">
                <a:latin typeface="Comic Sans MS" pitchFamily="66" charset="0"/>
              </a:rPr>
              <a:t>egulating…</a:t>
            </a:r>
            <a:endParaRPr lang="el-GR" sz="2000" dirty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endParaRPr lang="el-GR" sz="2000" dirty="0" smtClean="0">
              <a:latin typeface="Comic Sans MS" pitchFamily="66" charset="0"/>
            </a:endParaRPr>
          </a:p>
          <a:p>
            <a:pPr lvl="1"/>
            <a:endParaRPr lang="el-GR" sz="2000" dirty="0"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547664" y="47667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         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RULER</a:t>
            </a:r>
            <a:endParaRPr lang="el-GR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>
                <a:latin typeface="Comic Sans MS" pitchFamily="66" charset="0"/>
              </a:rPr>
              <a:t/>
            </a:r>
            <a:br>
              <a:rPr lang="el-GR" sz="3200" dirty="0" smtClean="0">
                <a:latin typeface="Comic Sans MS" pitchFamily="66" charset="0"/>
              </a:rPr>
            </a:br>
            <a:r>
              <a:rPr lang="el-GR" dirty="0" smtClean="0">
                <a:latin typeface="Comic Sans MS" pitchFamily="66" charset="0"/>
              </a:rPr>
              <a:t>ΣΗΜΕΙΑ ΤΩΝ ΚΑΙΡΩΝ</a:t>
            </a:r>
            <a:br>
              <a:rPr lang="el-GR" dirty="0" smtClean="0">
                <a:latin typeface="Comic Sans MS" pitchFamily="66" charset="0"/>
              </a:rPr>
            </a:br>
            <a:r>
              <a:rPr lang="el-GR" sz="3200" dirty="0" smtClean="0">
                <a:latin typeface="Comic Sans MS" pitchFamily="66" charset="0"/>
              </a:rPr>
              <a:t/>
            </a:r>
            <a:br>
              <a:rPr lang="el-GR" sz="3200" dirty="0" smtClean="0">
                <a:latin typeface="Comic Sans MS" pitchFamily="66" charset="0"/>
              </a:rPr>
            </a:br>
            <a:endParaRPr lang="el-GR" sz="32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Οικογένειες με πολύ υψηλά επίπεδα άγχους, γονείς που δουλεύουν ως αργά,</a:t>
            </a: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   </a:t>
            </a:r>
            <a:r>
              <a:rPr lang="el-GR" dirty="0" err="1" smtClean="0">
                <a:latin typeface="Comic Sans MS" pitchFamily="66" charset="0"/>
              </a:rPr>
              <a:t>μονογονεϊκές</a:t>
            </a:r>
            <a:r>
              <a:rPr lang="el-GR" dirty="0" smtClean="0">
                <a:latin typeface="Comic Sans MS" pitchFamily="66" charset="0"/>
              </a:rPr>
              <a:t> οικογένειες</a:t>
            </a:r>
          </a:p>
          <a:p>
            <a:r>
              <a:rPr lang="el-GR" dirty="0" smtClean="0">
                <a:latin typeface="Comic Sans MS" pitchFamily="66" charset="0"/>
              </a:rPr>
              <a:t>Παιδιά ατελείωτες ώρες μόνα, που μεγαλώνουν  με παρέα το κινητό, χωρίς στέρεο συναισθηματικό περιβάλλον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latin typeface="Comic Sans MS" pitchFamily="66" charset="0"/>
              </a:rPr>
              <a:t>     Τα  εργαλεία (</a:t>
            </a:r>
            <a:r>
              <a:rPr lang="en-US" sz="4000" dirty="0" smtClean="0">
                <a:latin typeface="Comic Sans MS" pitchFamily="66" charset="0"/>
              </a:rPr>
              <a:t>RULER TOOLS)</a:t>
            </a:r>
            <a:endParaRPr lang="el-GR" sz="4000" dirty="0" smtClean="0">
              <a:latin typeface="Comic Sans MS" pitchFamily="66" charset="0"/>
            </a:endParaRPr>
          </a:p>
          <a:p>
            <a:endParaRPr lang="el-GR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l-GR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1.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Καταστατικός Χάρτης:</a:t>
            </a:r>
          </a:p>
          <a:p>
            <a:endParaRPr lang="el-GR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       Δημιουργεί και διατηρεί θετικό συναισθηματικό κλίμα στην τάξη  με διατύπωση</a:t>
            </a:r>
          </a:p>
          <a:p>
            <a:r>
              <a:rPr lang="el-GR" dirty="0" smtClean="0">
                <a:latin typeface="Comic Sans MS" pitchFamily="66" charset="0"/>
              </a:rPr>
              <a:t>       κανόνων που συμφωνούνται από κοινού από τους μαθητές</a:t>
            </a:r>
          </a:p>
          <a:p>
            <a:r>
              <a:rPr lang="el-GR" dirty="0" smtClean="0">
                <a:latin typeface="Comic Sans MS" pitchFamily="66" charset="0"/>
              </a:rPr>
              <a:t>      -Πώς θέλω να νιώθω μέσα στην τάξη ;</a:t>
            </a:r>
          </a:p>
          <a:p>
            <a:r>
              <a:rPr lang="el-GR" dirty="0" smtClean="0">
                <a:latin typeface="Comic Sans MS" pitchFamily="66" charset="0"/>
              </a:rPr>
              <a:t>      -Πώς μπορούμε να βοηθήσουμε ο ένας τον άλλο ,</a:t>
            </a:r>
          </a:p>
          <a:p>
            <a:r>
              <a:rPr lang="el-GR" dirty="0" smtClean="0">
                <a:latin typeface="Comic Sans MS" pitchFamily="66" charset="0"/>
              </a:rPr>
              <a:t>        ώστε να νιώθουμε αυτά τα συναισθήματα ;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             2.Μετρητής Διάθεσης:</a:t>
            </a: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       Ενισχύει την αυτογνωσία κ την </a:t>
            </a:r>
            <a:r>
              <a:rPr lang="el-GR" dirty="0" err="1" smtClean="0">
                <a:latin typeface="Comic Sans MS" pitchFamily="66" charset="0"/>
              </a:rPr>
              <a:t>ενσυναίσθηση</a:t>
            </a:r>
            <a:r>
              <a:rPr lang="el-GR" dirty="0" smtClean="0">
                <a:latin typeface="Comic Sans MS" pitchFamily="66" charset="0"/>
              </a:rPr>
              <a:t> </a:t>
            </a:r>
          </a:p>
          <a:p>
            <a:r>
              <a:rPr lang="el-GR" dirty="0" smtClean="0">
                <a:latin typeface="Comic Sans MS" pitchFamily="66" charset="0"/>
              </a:rPr>
              <a:t>       των μαθητών και βοηθά στην κατάκτηση</a:t>
            </a:r>
          </a:p>
          <a:p>
            <a:r>
              <a:rPr lang="el-GR" dirty="0" smtClean="0">
                <a:latin typeface="Comic Sans MS" pitchFamily="66" charset="0"/>
              </a:rPr>
              <a:t>       ενός πλούσιου λεξιλογίου </a:t>
            </a:r>
          </a:p>
          <a:p>
            <a:r>
              <a:rPr lang="el-GR" dirty="0" smtClean="0">
                <a:latin typeface="Comic Sans MS" pitchFamily="66" charset="0"/>
              </a:rPr>
              <a:t>       (λεπτών αποχρώσεων) για τα συναισθήματα</a:t>
            </a: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3667125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0" y="3212976"/>
            <a:ext cx="5004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       Ο κάθε μαθητής κάθε μέρα κολλάει  </a:t>
            </a:r>
          </a:p>
          <a:p>
            <a:r>
              <a:rPr lang="el-GR" dirty="0" smtClean="0">
                <a:latin typeface="Comic Sans MS" pitchFamily="66" charset="0"/>
              </a:rPr>
              <a:t>       αυτοκόλλητο με το όνομά του στο χρώμα </a:t>
            </a:r>
          </a:p>
          <a:p>
            <a:r>
              <a:rPr lang="el-GR" dirty="0" smtClean="0">
                <a:latin typeface="Comic Sans MS" pitchFamily="66" charset="0"/>
              </a:rPr>
              <a:t>       που  αντιστοιχεί με το συναίσθημα που </a:t>
            </a:r>
          </a:p>
          <a:p>
            <a:r>
              <a:rPr lang="el-GR" dirty="0" smtClean="0">
                <a:latin typeface="Comic Sans MS" pitchFamily="66" charset="0"/>
              </a:rPr>
              <a:t>       νιώθει 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75" cy="696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Αποτέλεσμα εικόνας για ruler mood 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24936" cy="4896544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3.</a:t>
            </a:r>
            <a:r>
              <a:rPr lang="el-GR" sz="2800" dirty="0" smtClean="0">
                <a:solidFill>
                  <a:srgbClr val="C00000"/>
                </a:solidFill>
                <a:latin typeface="Comic Sans MS" pitchFamily="66" charset="0"/>
              </a:rPr>
              <a:t>ΜΕΤΑ-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MOMENT  (</a:t>
            </a:r>
            <a:r>
              <a:rPr lang="el-GR" sz="2800" dirty="0" smtClean="0">
                <a:solidFill>
                  <a:srgbClr val="C00000"/>
                </a:solidFill>
                <a:latin typeface="Comic Sans MS" pitchFamily="66" charset="0"/>
              </a:rPr>
              <a:t>ΜΕΤΑ-ΣΤΙΓΜΗ)</a:t>
            </a:r>
          </a:p>
          <a:p>
            <a:endParaRPr lang="el-GR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 Πρόκειται για έναν τρόπο αντιμετώπισης έκρυθμων συναισθηματικών </a:t>
            </a:r>
          </a:p>
          <a:p>
            <a:r>
              <a:rPr lang="el-GR" dirty="0" smtClean="0">
                <a:latin typeface="Comic Sans MS" pitchFamily="66" charset="0"/>
              </a:rPr>
              <a:t> καταστάσεων με στρατηγικές που ευθυγραμμίζονται με τον «καλύτερο εαυτό» μας</a:t>
            </a:r>
          </a:p>
          <a:p>
            <a:r>
              <a:rPr lang="el-GR" dirty="0" smtClean="0">
                <a:latin typeface="Comic Sans MS" pitchFamily="66" charset="0"/>
              </a:rPr>
              <a:t> και ενισχύουν τις υγιείς σχέσεις και την προσωπική ευεξία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</a:t>
            </a:r>
            <a:r>
              <a:rPr lang="el-GR" sz="3200" dirty="0" smtClean="0">
                <a:solidFill>
                  <a:srgbClr val="FF0000"/>
                </a:solidFill>
                <a:latin typeface="Comic Sans MS" pitchFamily="66" charset="0"/>
              </a:rPr>
              <a:t>ΜΕΤΑ-ΜΟΜΕΝΤ</a:t>
            </a:r>
          </a:p>
          <a:p>
            <a:r>
              <a:rPr lang="el-GR" sz="3200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l-GR" dirty="0" smtClean="0">
                <a:latin typeface="Comic Sans MS" pitchFamily="66" charset="0"/>
              </a:rPr>
              <a:t> Όταν είμαστε οργισμένοι δυσαρεστημένοι ή  συντετριμμένοι , δεν είμαστε</a:t>
            </a:r>
          </a:p>
          <a:p>
            <a:r>
              <a:rPr lang="el-GR" dirty="0" smtClean="0">
                <a:latin typeface="Comic Sans MS" pitchFamily="66" charset="0"/>
              </a:rPr>
              <a:t>           ικανοί για  νηφάλιο συλλογισμό που απαιτείται για να δούμε την υπόθεση </a:t>
            </a:r>
          </a:p>
          <a:p>
            <a:r>
              <a:rPr lang="el-GR" dirty="0" smtClean="0">
                <a:latin typeface="Comic Sans MS" pitchFamily="66" charset="0"/>
              </a:rPr>
              <a:t>           με έναν νέο φωτισμό</a:t>
            </a:r>
          </a:p>
          <a:p>
            <a:r>
              <a:rPr lang="el-GR" dirty="0" smtClean="0">
                <a:latin typeface="Comic Sans MS" pitchFamily="66" charset="0"/>
              </a:rPr>
              <a:t> </a:t>
            </a:r>
          </a:p>
          <a:p>
            <a:r>
              <a:rPr lang="el-GR" dirty="0" smtClean="0">
                <a:latin typeface="Comic Sans MS" pitchFamily="66" charset="0"/>
              </a:rPr>
              <a:t>          -Χρειάζεται να κατεβάσουμε τη θερμοκρασία των συναισθημάτων μας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          -Πατάμε φρένο,   βγαίνουμε  ‘’εκτός χρόνου ‘’   Κάνουμε ένα  διάλειμμα </a:t>
            </a:r>
          </a:p>
          <a:p>
            <a:r>
              <a:rPr lang="el-GR" dirty="0" smtClean="0">
                <a:latin typeface="Comic Sans MS" pitchFamily="66" charset="0"/>
              </a:rPr>
              <a:t>           που βοηθά να αποφύγουμε να πάρουμε  μια </a:t>
            </a:r>
            <a:r>
              <a:rPr lang="el-GR" smtClean="0">
                <a:latin typeface="Comic Sans MS" pitchFamily="66" charset="0"/>
              </a:rPr>
              <a:t>μόνιμη απόφαση ,βασισμένη </a:t>
            </a:r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           σε ένα συναίσθημα  ‘’ανεβασμένης θερμοκρασίας’’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          -Σταματάμε κάθε δράση , δίνουμε στον εαυτό μας περιθώριο για ελιγμούς</a:t>
            </a:r>
          </a:p>
          <a:p>
            <a:endParaRPr lang="el-GR" dirty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           Το διάλειμμα μας βοηθά να ξεπεράσουμε την πρώτη παρόρμηση ,να μην</a:t>
            </a:r>
          </a:p>
          <a:p>
            <a:r>
              <a:rPr lang="el-GR" dirty="0" smtClean="0">
                <a:latin typeface="Comic Sans MS" pitchFamily="66" charset="0"/>
              </a:rPr>
              <a:t>           ξεφύγουμε,  να μην αντιδράσουμε με έναν τρόπο που προφανώς  θα </a:t>
            </a:r>
          </a:p>
          <a:p>
            <a:r>
              <a:rPr lang="el-GR" dirty="0" smtClean="0">
                <a:latin typeface="Comic Sans MS" pitchFamily="66" charset="0"/>
              </a:rPr>
              <a:t>           μετανιώσουμε και να υιοθετήσουμε μια πιο σοφή απάντηση ,τέτοια που</a:t>
            </a: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          δε θα παραβιάζει τις αξίες μας </a:t>
            </a: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          Η διαδικασία αυτή βοηθά ενήλικες κ παιδιά να κατακτήσουν τον </a:t>
            </a:r>
            <a:r>
              <a:rPr lang="el-GR" dirty="0" err="1" smtClean="0">
                <a:solidFill>
                  <a:srgbClr val="FF0000"/>
                </a:solidFill>
                <a:latin typeface="Comic Sans MS" pitchFamily="66" charset="0"/>
              </a:rPr>
              <a:t>συναισθημα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el-GR" dirty="0" err="1" smtClean="0">
                <a:solidFill>
                  <a:srgbClr val="FF0000"/>
                </a:solidFill>
                <a:latin typeface="Comic Sans MS" pitchFamily="66" charset="0"/>
              </a:rPr>
              <a:t>τικό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αυτοέλεγχο και να αντιδρούν αποτελεσματικά σε δύσκολες περιστάσεις</a:t>
            </a: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</a:t>
            </a: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</a:rPr>
              <a:t>4.ΠΡΟΣΧΕΔΙΟ </a:t>
            </a:r>
          </a:p>
          <a:p>
            <a:r>
              <a:rPr lang="el-GR" sz="2000" dirty="0" smtClean="0">
                <a:latin typeface="Comic Sans MS" pitchFamily="66" charset="0"/>
              </a:rPr>
              <a:t>Ενισχύει την ανάπτυξη της </a:t>
            </a:r>
            <a:r>
              <a:rPr lang="el-GR" sz="2000" dirty="0" err="1" smtClean="0">
                <a:latin typeface="Comic Sans MS" pitchFamily="66" charset="0"/>
              </a:rPr>
              <a:t>ενσυναίσθησης</a:t>
            </a:r>
            <a:r>
              <a:rPr lang="el-GR" sz="2000" dirty="0" smtClean="0">
                <a:latin typeface="Comic Sans MS" pitchFamily="66" charset="0"/>
              </a:rPr>
              <a:t> και τις δεξιότητες επίλυσης συγκρούσεων. Χρησιμεύει ως οδηγός  για την εξομάλυνση των συγκρούσεων</a:t>
            </a:r>
          </a:p>
          <a:p>
            <a:r>
              <a:rPr lang="el-GR" sz="2000" dirty="0">
                <a:latin typeface="Comic Sans MS" pitchFamily="66" charset="0"/>
              </a:rPr>
              <a:t>κ</a:t>
            </a:r>
            <a:r>
              <a:rPr lang="el-GR" sz="2000" dirty="0" smtClean="0">
                <a:latin typeface="Comic Sans MS" pitchFamily="66" charset="0"/>
              </a:rPr>
              <a:t>αι την αποκατάσταση της ηρεμίας στη σχολική κοινότητα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30722" name="AutoShape 2" descr="Αποτέλεσμα εικόνας για blueprint ru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3963776" cy="526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" y="40466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     </a:t>
            </a:r>
          </a:p>
          <a:p>
            <a:endParaRPr lang="el-GR" sz="2800" dirty="0"/>
          </a:p>
          <a:p>
            <a:r>
              <a:rPr lang="el-GR" sz="2800" dirty="0" smtClean="0"/>
              <a:t>   Πολλά σχολεία που εφάρμοσαν τα παραπάνω εργαλεία</a:t>
            </a:r>
          </a:p>
          <a:p>
            <a:r>
              <a:rPr lang="el-GR" sz="2800" dirty="0" smtClean="0"/>
              <a:t>      επισημαίνουν ότι οι μαθητές τους:</a:t>
            </a:r>
          </a:p>
          <a:p>
            <a:endParaRPr lang="el-GR" sz="2800" dirty="0" smtClean="0"/>
          </a:p>
          <a:p>
            <a:r>
              <a:rPr lang="el-GR" sz="2800" dirty="0" smtClean="0"/>
              <a:t>            -είχαν καλύτερη επίδοση στα μαθήματα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                     (υψηλότερους βαθμούς)</a:t>
            </a:r>
          </a:p>
          <a:p>
            <a:r>
              <a:rPr lang="el-GR" sz="2800" dirty="0" smtClean="0"/>
              <a:t>             -καλύτερη ποιότητα σχέσεων μεταξύ τους</a:t>
            </a:r>
          </a:p>
          <a:p>
            <a:r>
              <a:rPr lang="el-GR" sz="2800" dirty="0" smtClean="0"/>
              <a:t>             -μειωμένο </a:t>
            </a:r>
            <a:r>
              <a:rPr lang="en-US" sz="2800" dirty="0" smtClean="0"/>
              <a:t>bullying </a:t>
            </a:r>
            <a:r>
              <a:rPr lang="el-GR" sz="2800" dirty="0" smtClean="0"/>
              <a:t>και επιθετικές συμπεριφορές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39552" y="404664"/>
            <a:ext cx="81950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                         2</a:t>
            </a:r>
            <a:r>
              <a:rPr lang="el-GR" sz="2800" baseline="30000" dirty="0" smtClean="0">
                <a:latin typeface="Comic Sans MS" pitchFamily="66" charset="0"/>
              </a:rPr>
              <a:t>η</a:t>
            </a:r>
            <a:r>
              <a:rPr lang="el-GR" sz="2800" dirty="0" smtClean="0">
                <a:latin typeface="Comic Sans MS" pitchFamily="66" charset="0"/>
              </a:rPr>
              <a:t> τεχνική:</a:t>
            </a:r>
          </a:p>
          <a:p>
            <a:r>
              <a:rPr lang="el-GR" sz="2800" dirty="0">
                <a:latin typeface="Comic Sans MS" pitchFamily="66" charset="0"/>
              </a:rPr>
              <a:t> </a:t>
            </a:r>
            <a:r>
              <a:rPr lang="el-GR" sz="2800" dirty="0" smtClean="0">
                <a:latin typeface="Comic Sans MS" pitchFamily="66" charset="0"/>
              </a:rPr>
              <a:t>        ΣΧΟΛΙΚΗ ΔΙΑΜΕΣΟΛΑΒΗΣΗ </a:t>
            </a:r>
          </a:p>
          <a:p>
            <a:r>
              <a:rPr lang="el-GR" sz="2800" dirty="0" smtClean="0">
                <a:latin typeface="Comic Sans MS" pitchFamily="66" charset="0"/>
              </a:rPr>
              <a:t>Π</a:t>
            </a:r>
            <a:r>
              <a:rPr lang="el-GR" sz="2000" dirty="0" smtClean="0">
                <a:latin typeface="Comic Sans MS" pitchFamily="66" charset="0"/>
              </a:rPr>
              <a:t>ρόκειται για στρατηγική επίλυσης προβλημάτων στο σχολείο </a:t>
            </a:r>
          </a:p>
          <a:p>
            <a:r>
              <a:rPr lang="el-GR" sz="2000" dirty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          ιδανικό σύστημα επίλυσης συγκρούσεων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38908"/>
            <a:ext cx="3888432" cy="249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23529" y="5013176"/>
            <a:ext cx="8568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-Είναι  ένα πρόγραμμα που περιλαμβάνει δύο εθελοντικά εκπαιδευμένους μαθητές </a:t>
            </a:r>
          </a:p>
          <a:p>
            <a:r>
              <a:rPr lang="el-GR" dirty="0" smtClean="0">
                <a:latin typeface="Comic Sans MS" pitchFamily="66" charset="0"/>
              </a:rPr>
              <a:t> που  βοηθούν  μέσω  μιας  συγκεκριμένης  διαδικασίας  δύο άλλους  μαθητές  να</a:t>
            </a:r>
          </a:p>
          <a:p>
            <a:r>
              <a:rPr lang="el-GR" dirty="0" smtClean="0">
                <a:latin typeface="Comic Sans MS" pitchFamily="66" charset="0"/>
              </a:rPr>
              <a:t> λύσουν μια διαφορά τους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-</a:t>
            </a:r>
            <a:r>
              <a:rPr lang="el-GR" dirty="0" smtClean="0">
                <a:latin typeface="Comic Sans MS" pitchFamily="66" charset="0"/>
              </a:rPr>
              <a:t>Βοηθά στη δημιουργία μιας ασφαλούς υποστηρικτικής σχολικής κοινότητας </a:t>
            </a: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             </a:t>
            </a:r>
          </a:p>
          <a:p>
            <a:r>
              <a:rPr lang="el-GR" sz="2800" dirty="0" smtClean="0">
                <a:latin typeface="Comic Sans MS" pitchFamily="66" charset="0"/>
              </a:rPr>
              <a:t>                 </a:t>
            </a:r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ΠΡΟΒΛΗΜΑΤΑ ΚΑΤΑΛΛΗΛΑ</a:t>
            </a:r>
          </a:p>
          <a:p>
            <a:r>
              <a:rPr lang="el-GR" sz="2800" dirty="0">
                <a:latin typeface="Comic Sans MS" pitchFamily="66" charset="0"/>
              </a:rPr>
              <a:t> </a:t>
            </a:r>
            <a:r>
              <a:rPr lang="el-GR" sz="2800" dirty="0" smtClean="0">
                <a:latin typeface="Comic Sans MS" pitchFamily="66" charset="0"/>
              </a:rPr>
              <a:t>          ΓΙΑ ΣΧΟΛΙΚΗ ΔΙΑΜΕΣΟΛΑΒΗΣΗ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               Πειράγματα                     κουτσομπολιά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Φήμες -διαδόσεις             παρεξηγήσεις                  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Προβλήματα φιλίας          αποκλεισμοί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Κλοπές                            </a:t>
            </a:r>
            <a:endParaRPr lang="el-GR" sz="2400" dirty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                  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   </a:t>
            </a:r>
            <a:r>
              <a:rPr lang="el-GR" sz="2800" dirty="0" smtClean="0">
                <a:latin typeface="Comic Sans MS" pitchFamily="66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Comic Sans MS" pitchFamily="66" charset="0"/>
              </a:rPr>
              <a:t>ΠΡΟΒΛΗΜΑΤΑ ΑΚΑΤΑΛΛΗΛΑ</a:t>
            </a:r>
          </a:p>
          <a:p>
            <a:r>
              <a:rPr lang="el-GR" sz="2800" dirty="0" smtClean="0">
                <a:latin typeface="Comic Sans MS" pitchFamily="66" charset="0"/>
              </a:rPr>
              <a:t>            ΓΙΑ ΣΧΟΛΙΚΗ ΔΙΑΜΕΣΟΛΑΒΗΣΗ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                  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                  </a:t>
            </a:r>
            <a:r>
              <a:rPr lang="en-US" sz="2400" dirty="0" smtClean="0">
                <a:latin typeface="Comic Sans MS" pitchFamily="66" charset="0"/>
              </a:rPr>
              <a:t>Bullying </a:t>
            </a:r>
            <a:r>
              <a:rPr lang="el-GR" sz="2400" dirty="0" smtClean="0">
                <a:latin typeface="Comic Sans MS" pitchFamily="66" charset="0"/>
              </a:rPr>
              <a:t>σοβαρό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                           Βία 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                       Ρατσισμός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               Σεξουαλική κακοποίηση</a:t>
            </a:r>
          </a:p>
          <a:p>
            <a:r>
              <a:rPr lang="el-GR" sz="2400" dirty="0" smtClean="0">
                <a:latin typeface="Comic Sans MS" pitchFamily="66" charset="0"/>
              </a:rPr>
              <a:t>                                  Όπλα/ναρκωτικά</a:t>
            </a:r>
          </a:p>
          <a:p>
            <a:endParaRPr lang="el-GR" sz="2800" dirty="0" smtClean="0">
              <a:latin typeface="Comic Sans MS" pitchFamily="66" charset="0"/>
            </a:endParaRPr>
          </a:p>
          <a:p>
            <a:r>
              <a:rPr lang="el-GR" sz="2800" dirty="0" smtClean="0">
                <a:latin typeface="Comic Sans MS" pitchFamily="66" charset="0"/>
              </a:rPr>
              <a:t>               </a:t>
            </a:r>
          </a:p>
          <a:p>
            <a:r>
              <a:rPr lang="el-GR" sz="2800" dirty="0" smtClean="0">
                <a:latin typeface="Comic Sans MS" pitchFamily="66" charset="0"/>
              </a:rPr>
              <a:t>         </a:t>
            </a:r>
          </a:p>
          <a:p>
            <a:r>
              <a:rPr lang="el-GR" sz="2800" dirty="0" smtClean="0">
                <a:latin typeface="Comic Sans MS" pitchFamily="66" charset="0"/>
              </a:rPr>
              <a:t>             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23528" y="0"/>
            <a:ext cx="883012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3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l-GR" sz="2800" dirty="0" smtClean="0"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PROFIL </a:t>
            </a:r>
            <a:r>
              <a:rPr lang="el-GR" sz="2800" dirty="0" smtClean="0">
                <a:latin typeface="Comic Sans MS" pitchFamily="66" charset="0"/>
              </a:rPr>
              <a:t>αυτών των παιδιών στο σχολείο:</a:t>
            </a:r>
          </a:p>
          <a:p>
            <a:endParaRPr lang="el-GR" sz="28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 ευάλωτα, με ασταθή συναισθηματικό κόσμο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 διασπαστικά, απείθαρχα, ανυπάκουα, </a:t>
            </a:r>
            <a:r>
              <a:rPr lang="el-GR" sz="2800" dirty="0" err="1" smtClean="0">
                <a:latin typeface="Comic Sans MS" pitchFamily="66" charset="0"/>
              </a:rPr>
              <a:t>παραβατικά</a:t>
            </a:r>
            <a:endParaRPr lang="el-GR" sz="28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 με μειωμένο έλεγχο των παρορμήσεών τους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 επιρρεπή στις παρεξηγήσεις, επιθετικά με</a:t>
            </a:r>
          </a:p>
          <a:p>
            <a:r>
              <a:rPr lang="el-GR" sz="2800" dirty="0" smtClean="0">
                <a:latin typeface="Comic Sans MS" pitchFamily="66" charset="0"/>
              </a:rPr>
              <a:t>               ‘’χαμηλά όρια στενοχώριας’’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δυσκολεύονται να διαπραγματευτούν  ή να πετύχουν</a:t>
            </a:r>
          </a:p>
          <a:p>
            <a:r>
              <a:rPr lang="el-GR" sz="2800" dirty="0" smtClean="0">
                <a:latin typeface="Comic Sans MS" pitchFamily="66" charset="0"/>
              </a:rPr>
              <a:t>  συμβιβασμό των διαφορών τους στο παιχνίδι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ΔΥΣΚΟΛΑ ΠΑΙΔΙΑ που περιφρονούν τους κανόνες</a:t>
            </a:r>
          </a:p>
          <a:p>
            <a:r>
              <a:rPr lang="el-GR" sz="2800" dirty="0" smtClean="0">
                <a:latin typeface="Comic Sans MS" pitchFamily="66" charset="0"/>
              </a:rPr>
              <a:t>  της τάξης κ του σχολείου</a:t>
            </a:r>
          </a:p>
          <a:p>
            <a:r>
              <a:rPr lang="el-GR" sz="2800" dirty="0" smtClean="0">
                <a:latin typeface="Comic Sans MS" pitchFamily="66" charset="0"/>
              </a:rPr>
              <a:t>                          </a:t>
            </a:r>
          </a:p>
          <a:p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476402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567273" cy="295232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0648"/>
            <a:ext cx="45647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3"/>
            <a:ext cx="3024336" cy="226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23529" y="332656"/>
            <a:ext cx="84969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l-GR" u="sng" baseline="30000" dirty="0" smtClean="0">
                <a:solidFill>
                  <a:srgbClr val="FF0000"/>
                </a:solidFill>
                <a:latin typeface="Comic Sans MS" pitchFamily="66" charset="0"/>
              </a:rPr>
              <a:t>ο</a:t>
            </a:r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 Βήμα: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Βασικοί κανόνες </a:t>
            </a:r>
          </a:p>
          <a:p>
            <a:r>
              <a:rPr lang="el-GR" dirty="0" smtClean="0">
                <a:latin typeface="Comic Sans MS" pitchFamily="66" charset="0"/>
              </a:rPr>
              <a:t>Οι διαμεσολαβητές θέτουν τους κανόνες:</a:t>
            </a:r>
          </a:p>
          <a:p>
            <a:r>
              <a:rPr lang="el-GR" dirty="0" smtClean="0">
                <a:latin typeface="Comic Sans MS" pitchFamily="66" charset="0"/>
              </a:rPr>
              <a:t>-Συμφωνείτε να ακούσετε ο ένας τον άλλο με ευγένεια και χωρίς να διακόπτετε; </a:t>
            </a:r>
          </a:p>
          <a:p>
            <a:r>
              <a:rPr lang="el-GR" dirty="0" smtClean="0">
                <a:latin typeface="Comic Sans MS" pitchFamily="66" charset="0"/>
              </a:rPr>
              <a:t>-Έχετε τη θέληση να λυθεί το πρόβλημα;</a:t>
            </a:r>
          </a:p>
          <a:p>
            <a:r>
              <a:rPr lang="el-GR" dirty="0" smtClean="0">
                <a:latin typeface="Comic Sans MS" pitchFamily="66" charset="0"/>
              </a:rPr>
              <a:t>-Αναλαμβάνετε την ευθύνη να τηρήσετε αυτά που θα συμφωνήσετε;</a:t>
            </a:r>
          </a:p>
          <a:p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l-GR" u="sng" baseline="30000" dirty="0" smtClean="0">
                <a:solidFill>
                  <a:srgbClr val="FF0000"/>
                </a:solidFill>
                <a:latin typeface="Comic Sans MS" pitchFamily="66" charset="0"/>
              </a:rPr>
              <a:t>ο</a:t>
            </a:r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 Βήμα: Παρουσίαση της υπόθεσης</a:t>
            </a:r>
          </a:p>
          <a:p>
            <a:r>
              <a:rPr lang="el-GR" dirty="0" smtClean="0">
                <a:latin typeface="Comic Sans MS" pitchFamily="66" charset="0"/>
              </a:rPr>
              <a:t>Ο καθένας από τους ‘’διαφωνούντες’’ παρουσιάζει την εκδοχή του και δηλώνει πώς ένιωσε εξαιτίας αυτού που συνέβη</a:t>
            </a:r>
          </a:p>
          <a:p>
            <a:r>
              <a:rPr lang="el-GR" dirty="0" smtClean="0">
                <a:latin typeface="Comic Sans MS" pitchFamily="66" charset="0"/>
              </a:rPr>
              <a:t>Στο τέλος ο Μεσολαβητής αναδιατυπώνει και συνοψίζει την κάθε εκδοχή με τα δικά του λόγια</a:t>
            </a:r>
          </a:p>
          <a:p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l-GR" u="sng" baseline="30000" dirty="0" smtClean="0">
                <a:solidFill>
                  <a:srgbClr val="FF0000"/>
                </a:solidFill>
                <a:latin typeface="Comic Sans MS" pitchFamily="66" charset="0"/>
              </a:rPr>
              <a:t>ο</a:t>
            </a:r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 Βήμα: Αναζήτηση λύσεων</a:t>
            </a:r>
          </a:p>
          <a:p>
            <a:r>
              <a:rPr lang="el-GR" dirty="0" smtClean="0">
                <a:latin typeface="Comic Sans MS" pitchFamily="66" charset="0"/>
              </a:rPr>
              <a:t>Ο Μεσολαβητής ρωτάει τον κάθε διαφωνούντα:</a:t>
            </a:r>
          </a:p>
          <a:p>
            <a:r>
              <a:rPr lang="el-GR" dirty="0" smtClean="0">
                <a:latin typeface="Comic Sans MS" pitchFamily="66" charset="0"/>
              </a:rPr>
              <a:t>-«Τι θέλεις να γίνει τώρα;»</a:t>
            </a:r>
          </a:p>
          <a:p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l-GR" u="sng" baseline="30000" dirty="0" smtClean="0">
                <a:solidFill>
                  <a:srgbClr val="FF0000"/>
                </a:solidFill>
                <a:latin typeface="Comic Sans MS" pitchFamily="66" charset="0"/>
              </a:rPr>
              <a:t>ο</a:t>
            </a:r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 Βήμα: Επιλογή της καλύτερης πρότασης</a:t>
            </a:r>
          </a:p>
          <a:p>
            <a:r>
              <a:rPr lang="el-GR" dirty="0" smtClean="0">
                <a:latin typeface="Comic Sans MS" pitchFamily="66" charset="0"/>
              </a:rPr>
              <a:t>Καθένας από τους διαφωνούντες κάνει μία πρόταση που θεωρεί ότι μπορεί να διευκολύνει την κατάσταση και επιλέγουν την πιο λειτουργική</a:t>
            </a:r>
          </a:p>
          <a:p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l-GR" u="sng" baseline="30000" dirty="0" smtClean="0">
                <a:solidFill>
                  <a:srgbClr val="FF0000"/>
                </a:solidFill>
                <a:latin typeface="Comic Sans MS" pitchFamily="66" charset="0"/>
              </a:rPr>
              <a:t>ο</a:t>
            </a:r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 Βήμα: Η Συμφωνία</a:t>
            </a:r>
          </a:p>
          <a:p>
            <a:r>
              <a:rPr lang="el-GR" dirty="0" smtClean="0">
                <a:latin typeface="Comic Sans MS" pitchFamily="66" charset="0"/>
              </a:rPr>
              <a:t>Ο Μεσολαβητής καθοδηγεί: -Επομένως και οι δύο συμφωνείτε να…</a:t>
            </a:r>
          </a:p>
          <a:p>
            <a:r>
              <a:rPr lang="el-GR" dirty="0" smtClean="0">
                <a:latin typeface="Comic Sans MS" pitchFamily="66" charset="0"/>
              </a:rPr>
              <a:t>Οι διαφωνούντες δηλώνουν:-Συμφωνώ να…</a:t>
            </a:r>
          </a:p>
          <a:p>
            <a:r>
              <a:rPr lang="el-GR" dirty="0" smtClean="0">
                <a:latin typeface="Comic Sans MS" pitchFamily="66" charset="0"/>
              </a:rPr>
              <a:t>Ο Μ. καταγράφει τη συμφωνία και οι διαφωνούντες υπογράφουν το έγγραφο</a:t>
            </a:r>
          </a:p>
          <a:p>
            <a:r>
              <a:rPr lang="el-GR" dirty="0" smtClean="0">
                <a:latin typeface="Comic Sans MS" pitchFamily="66" charset="0"/>
              </a:rPr>
              <a:t> της «Συμφωνίας Διαμεσολάβησης»</a:t>
            </a:r>
          </a:p>
          <a:p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r>
              <a:rPr lang="el-GR" u="sng" baseline="30000" dirty="0" smtClean="0">
                <a:solidFill>
                  <a:srgbClr val="FF0000"/>
                </a:solidFill>
                <a:latin typeface="Comic Sans MS" pitchFamily="66" charset="0"/>
              </a:rPr>
              <a:t>ο</a:t>
            </a:r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 Βήμα: Κλείσιμο/επίλογος  </a:t>
            </a:r>
            <a:r>
              <a:rPr lang="el-GR" dirty="0" smtClean="0">
                <a:latin typeface="Comic Sans MS" pitchFamily="66" charset="0"/>
              </a:rPr>
              <a:t>Συγχαίρει τ</a:t>
            </a:r>
            <a:r>
              <a:rPr lang="el-GR" dirty="0">
                <a:latin typeface="Comic Sans MS" pitchFamily="66" charset="0"/>
              </a:rPr>
              <a:t>ο</a:t>
            </a:r>
            <a:r>
              <a:rPr lang="el-GR" dirty="0" smtClean="0">
                <a:latin typeface="Comic Sans MS" pitchFamily="66" charset="0"/>
              </a:rPr>
              <a:t>υς μαθητές για την επίλυση του προβλήματος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548680"/>
            <a:ext cx="73448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ΡΟΛΟΣ ΣΧΟΛΙΚΟΥ ΔΙΑΜΕΣΟΛΑΒΗΤΗ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-Ακούει και τις δύο πλευρές της υπόθεσης</a:t>
            </a:r>
          </a:p>
          <a:p>
            <a:r>
              <a:rPr lang="el-GR" dirty="0" smtClean="0">
                <a:latin typeface="Comic Sans MS" pitchFamily="66" charset="0"/>
              </a:rPr>
              <a:t>-Είναι ουδέτερος, δεν παίρνει το μέρος καμίας πλευράς</a:t>
            </a:r>
          </a:p>
          <a:p>
            <a:pPr>
              <a:buFontTx/>
              <a:buChar char="-"/>
            </a:pPr>
            <a:r>
              <a:rPr lang="el-GR" dirty="0" smtClean="0">
                <a:latin typeface="Comic Sans MS" pitchFamily="66" charset="0"/>
              </a:rPr>
              <a:t>Δεν είναι δικαστής , δεν κρίνει αν οι άλλοι είναι σωστοί ή λάθος </a:t>
            </a:r>
          </a:p>
          <a:p>
            <a:pPr>
              <a:buFontTx/>
              <a:buChar char="-"/>
            </a:pPr>
            <a:r>
              <a:rPr lang="el-GR" dirty="0">
                <a:latin typeface="Comic Sans MS" pitchFamily="66" charset="0"/>
              </a:rPr>
              <a:t>Ε</a:t>
            </a:r>
            <a:r>
              <a:rPr lang="el-GR" dirty="0" smtClean="0">
                <a:latin typeface="Comic Sans MS" pitchFamily="66" charset="0"/>
              </a:rPr>
              <a:t>ίναι δίκαιος</a:t>
            </a:r>
          </a:p>
          <a:p>
            <a:r>
              <a:rPr lang="el-GR" dirty="0" smtClean="0">
                <a:latin typeface="Comic Sans MS" pitchFamily="66" charset="0"/>
              </a:rPr>
              <a:t>-Βοηθάει τον καθένα από τους διαφωνούντες να δηλώσει τις ανάγκες του </a:t>
            </a:r>
          </a:p>
          <a:p>
            <a:r>
              <a:rPr lang="el-GR" dirty="0" smtClean="0">
                <a:latin typeface="Comic Sans MS" pitchFamily="66" charset="0"/>
              </a:rPr>
              <a:t> και κατόπιν να δουλέψει στην αναζήτηση λύσεων</a:t>
            </a:r>
          </a:p>
          <a:p>
            <a:r>
              <a:rPr lang="el-GR" dirty="0" smtClean="0">
                <a:latin typeface="Comic Sans MS" pitchFamily="66" charset="0"/>
              </a:rPr>
              <a:t>-Ενθαρρύνει τους διαφωνούντες να λύσουν τα προβλήματά τους</a:t>
            </a:r>
          </a:p>
          <a:p>
            <a:r>
              <a:rPr lang="el-GR" dirty="0" smtClean="0">
                <a:latin typeface="Comic Sans MS" pitchFamily="66" charset="0"/>
              </a:rPr>
              <a:t> χωρίς να υποδεικνύει εκείνος τη λύση</a:t>
            </a:r>
          </a:p>
          <a:p>
            <a:endParaRPr lang="el-GR" dirty="0">
              <a:latin typeface="Comic Sans MS" pitchFamily="66" charset="0"/>
            </a:endParaRPr>
          </a:p>
          <a:p>
            <a:r>
              <a:rPr lang="el-GR" sz="2800" dirty="0" smtClean="0">
                <a:latin typeface="Comic Sans MS" pitchFamily="66" charset="0"/>
              </a:rPr>
              <a:t>ΟΦΕΛΗ ΓΙΑ ΤΟ ΣΧΟΛΕΙΟ</a:t>
            </a:r>
          </a:p>
          <a:p>
            <a:endParaRPr lang="el-GR" sz="2800" dirty="0" smtClean="0">
              <a:latin typeface="Comic Sans MS" pitchFamily="66" charset="0"/>
            </a:endParaRPr>
          </a:p>
          <a:p>
            <a:endParaRPr lang="el-GR" sz="2800" dirty="0">
              <a:latin typeface="Comic Sans MS" pitchFamily="66" charset="0"/>
            </a:endParaRPr>
          </a:p>
          <a:p>
            <a:r>
              <a:rPr lang="el-GR" sz="2800" dirty="0" smtClean="0">
                <a:latin typeface="Comic Sans MS" pitchFamily="66" charset="0"/>
              </a:rPr>
              <a:t>ΟΦΕΛΗ ΓΙΑ ΤΟΥΣ ΜΑΘΗΤΕΣ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31862" t="10350" r="31897" b="1565"/>
          <a:stretch>
            <a:fillRect/>
          </a:stretch>
        </p:blipFill>
        <p:spPr bwMode="auto">
          <a:xfrm>
            <a:off x="899592" y="0"/>
            <a:ext cx="7344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68" y="0"/>
            <a:ext cx="9167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59632" y="188640"/>
            <a:ext cx="66832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  <a:latin typeface="Comic Sans MS" pitchFamily="66" charset="0"/>
              </a:rPr>
              <a:t>ΟΔΗΓΟΣ ΤΟΥ ΚΑΛΟΥ ΑΚΡΟΑΤΗ</a:t>
            </a: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Σταμάτησε να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μιλάς</a:t>
            </a: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Κάνε τον ομιλητή να νιώσει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άνετα</a:t>
            </a: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Δείξε στον ομιλητή ότι θέλεις να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ακούσεις</a:t>
            </a: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Φρόντισε να μην αποσπάται η προσοχή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σου</a:t>
            </a: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Νιώσε τον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ομιλητή</a:t>
            </a: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Να είσαι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υπομονετικός</a:t>
            </a: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Πρόσεξε τον τόνο της φωνής του</a:t>
            </a: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Αναζήτησε το μήνυμα πέρα από τις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λέξεις</a:t>
            </a: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Κάνε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ερωτήσεις</a:t>
            </a:r>
          </a:p>
          <a:p>
            <a:endParaRPr lang="el-G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ΣΤΑΜΆΤΗΣΕ ΝΑ ΜΙΛΑΣ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για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τα δικά σου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44016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latin typeface="Comic Sans MS" pitchFamily="66" charset="0"/>
              </a:rPr>
              <a:t/>
            </a:r>
            <a:br>
              <a:rPr lang="el-GR" sz="4000" b="1" dirty="0" smtClean="0">
                <a:latin typeface="Comic Sans MS" pitchFamily="66" charset="0"/>
              </a:rPr>
            </a:br>
            <a:r>
              <a:rPr lang="el-GR" sz="3600" b="1" dirty="0" smtClean="0">
                <a:latin typeface="Comic Sans MS" pitchFamily="66" charset="0"/>
              </a:rPr>
              <a:t> Διαχείριση τάξης</a:t>
            </a:r>
            <a:r>
              <a:rPr lang="en-GB" sz="3600" b="1" dirty="0" smtClean="0">
                <a:latin typeface="Comic Sans MS" pitchFamily="66" charset="0"/>
              </a:rPr>
              <a:t> </a:t>
            </a:r>
            <a:r>
              <a:rPr lang="en-GB" sz="2700" b="1" dirty="0" smtClean="0">
                <a:latin typeface="Comic Sans MS" pitchFamily="66" charset="0"/>
              </a:rPr>
              <a:t>Classroom Management </a:t>
            </a:r>
            <a:r>
              <a:rPr lang="el-GR" sz="3600" b="1" dirty="0" smtClean="0">
                <a:latin typeface="Comic Sans MS" pitchFamily="66" charset="0"/>
              </a:rPr>
              <a:t/>
            </a:r>
            <a:br>
              <a:rPr lang="el-GR" sz="3600" b="1" dirty="0" smtClean="0">
                <a:latin typeface="Comic Sans MS" pitchFamily="66" charset="0"/>
              </a:rPr>
            </a:br>
            <a:r>
              <a:rPr lang="el-GR" sz="3600" b="1" dirty="0" smtClean="0">
                <a:latin typeface="Comic Sans MS" pitchFamily="66" charset="0"/>
              </a:rPr>
              <a:t/>
            </a:r>
            <a:br>
              <a:rPr lang="el-GR" sz="3600" b="1" dirty="0" smtClean="0">
                <a:latin typeface="Comic Sans MS" pitchFamily="66" charset="0"/>
              </a:rPr>
            </a:br>
            <a:r>
              <a:rPr lang="el-GR" sz="2800" b="1" dirty="0" smtClean="0">
                <a:latin typeface="Comic Sans MS" pitchFamily="66" charset="0"/>
              </a:rPr>
              <a:t>ΧΡΗΣΙΜΕΣ ΟΔΗΓΙΕΣ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endParaRPr lang="el-GR" dirty="0" smtClean="0"/>
          </a:p>
          <a:p>
            <a:pPr lvl="0"/>
            <a:endParaRPr lang="el-GR" dirty="0" smtClean="0"/>
          </a:p>
          <a:p>
            <a:pPr lvl="0"/>
            <a:r>
              <a:rPr lang="el-GR" sz="4500" dirty="0" smtClean="0">
                <a:solidFill>
                  <a:srgbClr val="FF0000"/>
                </a:solidFill>
                <a:latin typeface="Comic Sans MS" pitchFamily="66" charset="0"/>
              </a:rPr>
              <a:t>Οι κανόνες της τάξης  να μπαίνουν από την αρχή της σχολικής Χρονιάς</a:t>
            </a:r>
          </a:p>
          <a:p>
            <a:pPr lvl="0">
              <a:buNone/>
            </a:pPr>
            <a:r>
              <a:rPr lang="el-GR" sz="3800" dirty="0" smtClean="0">
                <a:latin typeface="Comic Sans MS" pitchFamily="66" charset="0"/>
              </a:rPr>
              <a:t>       (π.χ. η γνώμη όλων είναι σεβαστή, ζητάω το λόγο-δεν διακόπτω )</a:t>
            </a:r>
          </a:p>
          <a:p>
            <a:pPr lvl="0"/>
            <a:endParaRPr lang="el-GR" sz="3800" dirty="0" smtClean="0">
              <a:latin typeface="Comic Sans MS" pitchFamily="66" charset="0"/>
            </a:endParaRPr>
          </a:p>
          <a:p>
            <a:pPr lvl="0"/>
            <a:r>
              <a:rPr lang="el-GR" sz="4500" dirty="0" smtClean="0">
                <a:solidFill>
                  <a:srgbClr val="FF0000"/>
                </a:solidFill>
                <a:latin typeface="Comic Sans MS" pitchFamily="66" charset="0"/>
              </a:rPr>
              <a:t>Να ξέρουν   οι μαθητές το πλαίσιο στο οποίο δουλεύουν  </a:t>
            </a:r>
            <a:r>
              <a:rPr lang="el-GR" sz="3800" dirty="0" smtClean="0">
                <a:latin typeface="Comic Sans MS" pitchFamily="66" charset="0"/>
              </a:rPr>
              <a:t>(π.χ. ποιοι είναι οι στόχοι, τι θα μάθουμε και γιατί)</a:t>
            </a:r>
          </a:p>
          <a:p>
            <a:pPr lvl="0"/>
            <a:endParaRPr lang="el-GR" sz="3800" dirty="0" smtClean="0">
              <a:latin typeface="Comic Sans MS" pitchFamily="66" charset="0"/>
            </a:endParaRPr>
          </a:p>
          <a:p>
            <a:pPr lvl="0"/>
            <a:r>
              <a:rPr lang="el-GR" sz="4500" dirty="0" smtClean="0">
                <a:solidFill>
                  <a:srgbClr val="FF0000"/>
                </a:solidFill>
                <a:latin typeface="Comic Sans MS" pitchFamily="66" charset="0"/>
              </a:rPr>
              <a:t>Να  βοηθήσουμε τους μαθητές </a:t>
            </a:r>
            <a:r>
              <a:rPr lang="el-GR" sz="4500" u="sng" dirty="0" smtClean="0">
                <a:solidFill>
                  <a:srgbClr val="FF0000"/>
                </a:solidFill>
                <a:latin typeface="Comic Sans MS" pitchFamily="66" charset="0"/>
              </a:rPr>
              <a:t>να χρησιμοποιούν την τεχνολογία </a:t>
            </a:r>
            <a:r>
              <a:rPr lang="el-GR" sz="4500" dirty="0" smtClean="0">
                <a:solidFill>
                  <a:srgbClr val="FF0000"/>
                </a:solidFill>
                <a:latin typeface="Comic Sans MS" pitchFamily="66" charset="0"/>
              </a:rPr>
              <a:t>όχι μόνο ως καταναλωτές αλλά και </a:t>
            </a:r>
            <a:r>
              <a:rPr lang="el-GR" sz="4500" u="sng" dirty="0" smtClean="0">
                <a:solidFill>
                  <a:srgbClr val="FF0000"/>
                </a:solidFill>
                <a:latin typeface="Comic Sans MS" pitchFamily="66" charset="0"/>
              </a:rPr>
              <a:t>ως παραγωγοί </a:t>
            </a:r>
            <a:r>
              <a:rPr lang="el-GR" sz="3800" dirty="0" smtClean="0">
                <a:latin typeface="Comic Sans MS" pitchFamily="66" charset="0"/>
              </a:rPr>
              <a:t>(</a:t>
            </a:r>
            <a:r>
              <a:rPr lang="el-GR" sz="3800" dirty="0" err="1" smtClean="0">
                <a:latin typeface="Comic Sans MS" pitchFamily="66" charset="0"/>
              </a:rPr>
              <a:t>π.χ</a:t>
            </a:r>
            <a:r>
              <a:rPr lang="el-GR" sz="3800" dirty="0" smtClean="0">
                <a:latin typeface="Comic Sans MS" pitchFamily="66" charset="0"/>
              </a:rPr>
              <a:t> να φτιάξουν ένα παιχνίδι – να φτιάξουν το δικό τους κουίζ που θα το απαντήσει η άλλη ομάδα)</a:t>
            </a:r>
          </a:p>
          <a:p>
            <a:pPr lvl="0"/>
            <a:endParaRPr lang="el-GR" sz="3800" dirty="0" smtClean="0">
              <a:latin typeface="Comic Sans MS" pitchFamily="66" charset="0"/>
            </a:endParaRPr>
          </a:p>
          <a:p>
            <a:pPr lvl="0"/>
            <a:r>
              <a:rPr lang="el-GR" sz="4500" dirty="0" smtClean="0">
                <a:solidFill>
                  <a:srgbClr val="FF0000"/>
                </a:solidFill>
                <a:latin typeface="Comic Sans MS" pitchFamily="66" charset="0"/>
              </a:rPr>
              <a:t>Να υπάρχει ποικιλία </a:t>
            </a:r>
            <a:r>
              <a:rPr lang="el-GR" sz="3800" dirty="0" smtClean="0">
                <a:latin typeface="Comic Sans MS" pitchFamily="66" charset="0"/>
              </a:rPr>
              <a:t>(</a:t>
            </a:r>
            <a:r>
              <a:rPr lang="el-GR" sz="3800" dirty="0" err="1" smtClean="0">
                <a:latin typeface="Comic Sans MS" pitchFamily="66" charset="0"/>
              </a:rPr>
              <a:t>π.χ</a:t>
            </a:r>
            <a:r>
              <a:rPr lang="el-GR" sz="3800" dirty="0" smtClean="0">
                <a:latin typeface="Comic Sans MS" pitchFamily="66" charset="0"/>
              </a:rPr>
              <a:t> όχι μόνο ομαδική εργασία αλλά και παιχνίδι ρόλων....)</a:t>
            </a:r>
          </a:p>
          <a:p>
            <a:pPr lvl="0"/>
            <a:endParaRPr lang="el-GR" sz="3800" dirty="0" smtClean="0">
              <a:latin typeface="Comic Sans MS" pitchFamily="66" charset="0"/>
            </a:endParaRPr>
          </a:p>
          <a:p>
            <a:pPr lvl="0"/>
            <a:r>
              <a:rPr lang="el-GR" sz="4500" dirty="0" smtClean="0">
                <a:solidFill>
                  <a:srgbClr val="FF0000"/>
                </a:solidFill>
                <a:latin typeface="Comic Sans MS" pitchFamily="66" charset="0"/>
              </a:rPr>
              <a:t>Κριτική /Σχολιασμός εργασιών</a:t>
            </a:r>
            <a:r>
              <a:rPr lang="el-GR" sz="3800" dirty="0" smtClean="0">
                <a:latin typeface="Comic Sans MS" pitchFamily="66" charset="0"/>
              </a:rPr>
              <a:t>: Να μην τους λέμε μόνο ότι κάτι είναι καλό, αλλά και τους λόγους που μας άρεσε</a:t>
            </a:r>
          </a:p>
          <a:p>
            <a:pPr lvl="0"/>
            <a:endParaRPr lang="el-GR" sz="3800" dirty="0" smtClean="0">
              <a:latin typeface="Comic Sans MS" pitchFamily="66" charset="0"/>
            </a:endParaRPr>
          </a:p>
          <a:p>
            <a:r>
              <a:rPr lang="el-GR" sz="4500" dirty="0" smtClean="0">
                <a:solidFill>
                  <a:srgbClr val="FF0000"/>
                </a:solidFill>
                <a:latin typeface="Comic Sans MS" pitchFamily="66" charset="0"/>
              </a:rPr>
              <a:t>Αυτοκριτική</a:t>
            </a:r>
            <a:r>
              <a:rPr lang="el-GR" sz="3800" dirty="0" smtClean="0">
                <a:latin typeface="Comic Sans MS" pitchFamily="66" charset="0"/>
              </a:rPr>
              <a:t> : όταν δουλεύουν σε ομάδες ο κάθε μαθητής να επισημαίνει  2 πράγματα που του άρεσαν και 2 που θα ήθελε να είναι αλλιώς για κάθε μέλος της ομάδας του.</a:t>
            </a:r>
          </a:p>
          <a:p>
            <a:endParaRPr lang="el-GR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9512" y="620688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Comic Sans MS" pitchFamily="66" charset="0"/>
              </a:rPr>
              <a:t>        ΣΥΓΚΡΟΤΗΣΗ  ΟΜΑΔΩΝ</a:t>
            </a:r>
          </a:p>
          <a:p>
            <a:r>
              <a:rPr lang="el-GR" dirty="0" smtClean="0">
                <a:latin typeface="Comic Sans MS" pitchFamily="66" charset="0"/>
              </a:rPr>
              <a:t>                </a:t>
            </a:r>
          </a:p>
          <a:p>
            <a:r>
              <a:rPr lang="el-GR" sz="2800" dirty="0" smtClean="0">
                <a:latin typeface="Comic Sans MS" pitchFamily="66" charset="0"/>
              </a:rPr>
              <a:t>           7 Παράγοντες Διαμόρφωσης των Ομάδων:</a:t>
            </a:r>
          </a:p>
          <a:p>
            <a:endParaRPr lang="el-GR" dirty="0" smtClean="0">
              <a:latin typeface="Comic Sans MS" pitchFamily="66" charset="0"/>
            </a:endParaRPr>
          </a:p>
          <a:p>
            <a:endParaRPr lang="el-GR" sz="3200" dirty="0" smtClean="0">
              <a:latin typeface="Comic Sans MS" pitchFamily="66" charset="0"/>
            </a:endParaRPr>
          </a:p>
          <a:p>
            <a:r>
              <a:rPr lang="el-GR" sz="3200" dirty="0" smtClean="0">
                <a:latin typeface="Comic Sans MS" pitchFamily="66" charset="0"/>
              </a:rPr>
              <a:t>                 1. Σαφείς προσδοκίες</a:t>
            </a:r>
          </a:p>
          <a:p>
            <a:r>
              <a:rPr lang="el-GR" sz="3200" dirty="0" smtClean="0">
                <a:latin typeface="Comic Sans MS" pitchFamily="66" charset="0"/>
              </a:rPr>
              <a:t>                 2. Δέσμευση μελών</a:t>
            </a:r>
          </a:p>
          <a:p>
            <a:r>
              <a:rPr lang="el-GR" sz="3200" dirty="0" smtClean="0">
                <a:latin typeface="Comic Sans MS" pitchFamily="66" charset="0"/>
              </a:rPr>
              <a:t>                 3. Αρμοδιότητες-Επάρκεια</a:t>
            </a:r>
          </a:p>
          <a:p>
            <a:r>
              <a:rPr lang="el-GR" sz="3200" dirty="0" smtClean="0">
                <a:latin typeface="Comic Sans MS" pitchFamily="66" charset="0"/>
              </a:rPr>
              <a:t>                 4. Συνεργασία</a:t>
            </a:r>
          </a:p>
          <a:p>
            <a:r>
              <a:rPr lang="el-GR" sz="3200" dirty="0" smtClean="0">
                <a:latin typeface="Comic Sans MS" pitchFamily="66" charset="0"/>
              </a:rPr>
              <a:t>                 5. Επικοινωνία</a:t>
            </a:r>
          </a:p>
          <a:p>
            <a:r>
              <a:rPr lang="el-GR" sz="3200" dirty="0" smtClean="0">
                <a:latin typeface="Comic Sans MS" pitchFamily="66" charset="0"/>
              </a:rPr>
              <a:t>                 6. Δημιουργικότητα</a:t>
            </a:r>
          </a:p>
          <a:p>
            <a:r>
              <a:rPr lang="el-GR" sz="3200" dirty="0" smtClean="0">
                <a:latin typeface="Comic Sans MS" pitchFamily="66" charset="0"/>
              </a:rPr>
              <a:t>                 7. Συντονισμός</a:t>
            </a:r>
            <a:endParaRPr lang="el-G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836712"/>
            <a:ext cx="8075240" cy="557748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7200" dirty="0" smtClean="0"/>
              <a:t>ΣΤΟΧΟΙ: Ποιοι είναι οι στόχοι της ομάδας μας σε αυτό το </a:t>
            </a:r>
            <a:r>
              <a:rPr lang="en-GB" sz="7200" dirty="0" smtClean="0"/>
              <a:t>project</a:t>
            </a:r>
            <a:r>
              <a:rPr lang="el-GR" sz="7200" dirty="0" smtClean="0"/>
              <a:t>;</a:t>
            </a:r>
          </a:p>
          <a:p>
            <a:pPr>
              <a:buNone/>
            </a:pPr>
            <a:r>
              <a:rPr lang="el-GR" sz="7200" dirty="0" smtClean="0"/>
              <a:t>Τι θέλουμε να πετύχουμε;  Ποιες δεξιότητες θέλουμε να αναπτύξουμε;</a:t>
            </a:r>
          </a:p>
          <a:p>
            <a:pPr>
              <a:buNone/>
            </a:pPr>
            <a:r>
              <a:rPr lang="el-GR" sz="7200" dirty="0" smtClean="0"/>
              <a:t> </a:t>
            </a:r>
          </a:p>
          <a:p>
            <a:pPr>
              <a:buNone/>
            </a:pPr>
            <a:r>
              <a:rPr lang="el-GR" sz="7200" dirty="0" smtClean="0"/>
              <a:t>   </a:t>
            </a:r>
          </a:p>
          <a:p>
            <a:pPr>
              <a:buNone/>
            </a:pPr>
            <a:r>
              <a:rPr lang="el-GR" sz="7200" dirty="0" smtClean="0"/>
              <a:t> </a:t>
            </a:r>
          </a:p>
          <a:p>
            <a:pPr>
              <a:buNone/>
            </a:pPr>
            <a:r>
              <a:rPr lang="el-GR" sz="7200" dirty="0" smtClean="0"/>
              <a:t>ΠΡΟΣΔΟΚΙΕΣ: Τι περιμένουμε ο ένας από τον άλλο σχετικά με τη συμμετοχή μας</a:t>
            </a:r>
          </a:p>
          <a:p>
            <a:pPr>
              <a:buNone/>
            </a:pPr>
            <a:r>
              <a:rPr lang="el-GR" sz="7200" dirty="0" smtClean="0"/>
              <a:t>στις συναντήσεις, την συχνότητα επικοινωνίας, την ποιότητα της δουλειάς κτλ;</a:t>
            </a:r>
          </a:p>
          <a:p>
            <a:pPr>
              <a:buNone/>
            </a:pPr>
            <a:r>
              <a:rPr lang="el-GR" sz="7200" dirty="0" smtClean="0"/>
              <a:t> </a:t>
            </a:r>
          </a:p>
          <a:p>
            <a:pPr>
              <a:buNone/>
            </a:pPr>
            <a:r>
              <a:rPr lang="el-GR" sz="7200" dirty="0" smtClean="0"/>
              <a:t>     </a:t>
            </a:r>
          </a:p>
          <a:p>
            <a:pPr>
              <a:buNone/>
            </a:pPr>
            <a:r>
              <a:rPr lang="el-GR" sz="7200" dirty="0" smtClean="0"/>
              <a:t>ΚΑΝΟΝΕΣ ΚΑΙ ΔΙΑΔΙΚΑΣΙΕΣ: Πάνω σε ποιους κανόνες μπορούμε να συμφωνήσουμε</a:t>
            </a:r>
          </a:p>
          <a:p>
            <a:pPr>
              <a:buNone/>
            </a:pPr>
            <a:r>
              <a:rPr lang="el-GR" sz="7200" dirty="0" smtClean="0"/>
              <a:t> ώστε να πετύχουμε τους στόχους και τις προσδοκίες μας;</a:t>
            </a:r>
          </a:p>
          <a:p>
            <a:pPr>
              <a:buNone/>
            </a:pPr>
            <a:r>
              <a:rPr lang="el-GR" sz="7200" dirty="0" smtClean="0"/>
              <a:t> </a:t>
            </a:r>
          </a:p>
          <a:p>
            <a:pPr>
              <a:buNone/>
            </a:pPr>
            <a:r>
              <a:rPr lang="el-GR" sz="7200" dirty="0" smtClean="0"/>
              <a:t>  </a:t>
            </a:r>
          </a:p>
          <a:p>
            <a:pPr>
              <a:buNone/>
            </a:pPr>
            <a:r>
              <a:rPr lang="el-GR" sz="7200" dirty="0" smtClean="0"/>
              <a:t> </a:t>
            </a:r>
          </a:p>
          <a:p>
            <a:pPr>
              <a:buNone/>
            </a:pPr>
            <a:r>
              <a:rPr lang="el-GR" sz="7200" dirty="0" smtClean="0"/>
              <a:t> </a:t>
            </a:r>
          </a:p>
          <a:p>
            <a:pPr>
              <a:buNone/>
            </a:pPr>
            <a:r>
              <a:rPr lang="el-GR" sz="7200" dirty="0" smtClean="0"/>
              <a:t>ΣΥΝΕΠΕΙΕΣ: Πως θα αντιμετωπίσουμε την αναποτελεσματικότητα -  </a:t>
            </a:r>
          </a:p>
          <a:p>
            <a:pPr>
              <a:buNone/>
            </a:pPr>
            <a:r>
              <a:rPr lang="el-GR" sz="7200" dirty="0" smtClean="0"/>
              <a:t>μη συμμόρφωση στα παραπάνω 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0"/>
            <a:ext cx="75148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Συμβόλαιο Ομάδας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Όνομα Ομάδας: ________________________________ Ημερομηνία:_______________________________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5805264"/>
            <a:ext cx="8388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Μοιραζόμαστε τους παραπάνω στόχους και προσδοκίες και συμφωνούμε με τους κανόνες, τις διαδικασίες και τις συνέπειες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Ονόματα και υπογραφές μελών της ομάδας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980728"/>
            <a:ext cx="83164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r>
              <a:rPr lang="el-GR" sz="4400" b="1" dirty="0" smtClean="0">
                <a:solidFill>
                  <a:srgbClr val="FF0000"/>
                </a:solidFill>
                <a:latin typeface="Comic Sans MS" pitchFamily="66" charset="0"/>
              </a:rPr>
              <a:t>Αποτέλεσμα</a:t>
            </a:r>
          </a:p>
          <a:p>
            <a:r>
              <a:rPr lang="el-GR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el-GR" sz="3600" dirty="0" smtClean="0">
                <a:solidFill>
                  <a:srgbClr val="FF0000"/>
                </a:solidFill>
                <a:latin typeface="Comic Sans MS" pitchFamily="66" charset="0"/>
              </a:rPr>
              <a:t>    Οι δάσκαλοι χάνουν πολύτιμο χρόνο</a:t>
            </a:r>
          </a:p>
          <a:p>
            <a:r>
              <a:rPr lang="el-GR" sz="3600" dirty="0" smtClean="0">
                <a:solidFill>
                  <a:srgbClr val="FF0000"/>
                </a:solidFill>
                <a:latin typeface="Comic Sans MS" pitchFamily="66" charset="0"/>
              </a:rPr>
              <a:t>     να τα κρατούν πειθαρχημένα που</a:t>
            </a:r>
          </a:p>
          <a:p>
            <a:r>
              <a:rPr lang="el-GR" sz="3600" dirty="0" smtClean="0">
                <a:solidFill>
                  <a:srgbClr val="FF0000"/>
                </a:solidFill>
                <a:latin typeface="Comic Sans MS" pitchFamily="66" charset="0"/>
              </a:rPr>
              <a:t>                  διαφορετικά</a:t>
            </a:r>
          </a:p>
          <a:p>
            <a:r>
              <a:rPr lang="el-GR" sz="3600" dirty="0" smtClean="0">
                <a:solidFill>
                  <a:srgbClr val="FF0000"/>
                </a:solidFill>
                <a:latin typeface="Comic Sans MS" pitchFamily="66" charset="0"/>
              </a:rPr>
              <a:t>             θα χρησιμοποιούνταν </a:t>
            </a:r>
          </a:p>
          <a:p>
            <a:r>
              <a:rPr lang="el-GR" sz="3600" dirty="0" smtClean="0">
                <a:solidFill>
                  <a:srgbClr val="FF0000"/>
                </a:solidFill>
                <a:latin typeface="Comic Sans MS" pitchFamily="66" charset="0"/>
              </a:rPr>
              <a:t>             για τη μόρφωσή τους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" y="0"/>
            <a:ext cx="9144000" cy="606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Comic Sans MS" pitchFamily="66" charset="0"/>
              </a:rPr>
              <a:t>                 </a:t>
            </a:r>
          </a:p>
          <a:p>
            <a:endParaRPr lang="el-GR" sz="3600" dirty="0" smtClean="0">
              <a:latin typeface="Comic Sans MS" pitchFamily="66" charset="0"/>
            </a:endParaRPr>
          </a:p>
          <a:p>
            <a:r>
              <a:rPr lang="el-GR" sz="3600" dirty="0" smtClean="0">
                <a:latin typeface="Comic Sans MS" pitchFamily="66" charset="0"/>
              </a:rPr>
              <a:t>  Η Σχολική Εκπαίδευση επικεντρώνεται</a:t>
            </a:r>
          </a:p>
          <a:p>
            <a:r>
              <a:rPr lang="el-GR" sz="3600" dirty="0" smtClean="0">
                <a:latin typeface="Comic Sans MS" pitchFamily="66" charset="0"/>
              </a:rPr>
              <a:t>  στις επιδόσεις των παιδιών σε διάφορα </a:t>
            </a:r>
          </a:p>
          <a:p>
            <a:r>
              <a:rPr lang="el-GR" sz="3600" dirty="0" smtClean="0">
                <a:latin typeface="Comic Sans MS" pitchFamily="66" charset="0"/>
              </a:rPr>
              <a:t>  γνωστικά πεδία</a:t>
            </a:r>
          </a:p>
          <a:p>
            <a:endParaRPr lang="el-GR" sz="3600" dirty="0" smtClean="0">
              <a:latin typeface="Comic Sans MS" pitchFamily="66" charset="0"/>
            </a:endParaRPr>
          </a:p>
          <a:p>
            <a:r>
              <a:rPr lang="el-GR" sz="3600" dirty="0" smtClean="0">
                <a:latin typeface="Comic Sans MS" pitchFamily="66" charset="0"/>
              </a:rPr>
              <a:t>             </a:t>
            </a:r>
            <a:r>
              <a:rPr lang="el-GR" sz="3600" dirty="0" smtClean="0">
                <a:solidFill>
                  <a:srgbClr val="FF0000"/>
                </a:solidFill>
                <a:latin typeface="Comic Sans MS" pitchFamily="66" charset="0"/>
              </a:rPr>
              <a:t>όχι </a:t>
            </a:r>
            <a:r>
              <a:rPr lang="el-GR" sz="3600" dirty="0" smtClean="0">
                <a:latin typeface="Comic Sans MS" pitchFamily="66" charset="0"/>
              </a:rPr>
              <a:t>στην καλλιέργεια </a:t>
            </a:r>
          </a:p>
          <a:p>
            <a:r>
              <a:rPr lang="el-GR" sz="3600" dirty="0" smtClean="0">
                <a:latin typeface="Comic Sans MS" pitchFamily="66" charset="0"/>
              </a:rPr>
              <a:t>     </a:t>
            </a:r>
            <a:r>
              <a:rPr lang="el-GR" sz="4400" dirty="0" smtClean="0">
                <a:latin typeface="Comic Sans MS" pitchFamily="66" charset="0"/>
              </a:rPr>
              <a:t>συναισθηματικών δεξιοτήτων </a:t>
            </a:r>
          </a:p>
          <a:p>
            <a:endParaRPr lang="el-GR" sz="4400" dirty="0" smtClean="0">
              <a:latin typeface="Comic Sans MS" pitchFamily="66" charset="0"/>
            </a:endParaRPr>
          </a:p>
          <a:p>
            <a:r>
              <a:rPr lang="el-GR" sz="3600" dirty="0" smtClean="0">
                <a:latin typeface="Comic Sans MS" pitchFamily="66" charset="0"/>
              </a:rPr>
              <a:t>  που αποτελούν προαπαιτούμενο μάθησης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1" y="1340768"/>
            <a:ext cx="8579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5400" dirty="0" smtClean="0">
                <a:solidFill>
                  <a:srgbClr val="FF0000"/>
                </a:solidFill>
                <a:latin typeface="Comic Sans MS" pitchFamily="66" charset="0"/>
              </a:rPr>
              <a:t>        Υπάρχει ελπίδα;</a:t>
            </a:r>
            <a:endParaRPr lang="el-GR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630616" cy="1008111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Comic Sans MS" pitchFamily="66" charset="0"/>
              </a:rPr>
              <a:t>ΣΥΝΑΙΣΘΗΜΑΤΙΚΗ </a:t>
            </a:r>
            <a:br>
              <a:rPr lang="el-GR" sz="3200" dirty="0" smtClean="0">
                <a:latin typeface="Comic Sans MS" pitchFamily="66" charset="0"/>
              </a:rPr>
            </a:br>
            <a:r>
              <a:rPr lang="el-GR" sz="3200" dirty="0" smtClean="0">
                <a:latin typeface="Comic Sans MS" pitchFamily="66" charset="0"/>
              </a:rPr>
              <a:t>ΝΟΗΜΟΣΥΝΗ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984776" cy="446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260648"/>
            <a:ext cx="8403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Το 1983 ο Αμερικανός ψυχολόγος </a:t>
            </a:r>
            <a:r>
              <a:rPr lang="en-US" sz="2400" dirty="0" smtClean="0">
                <a:latin typeface="Comic Sans MS" pitchFamily="66" charset="0"/>
              </a:rPr>
              <a:t>Howard Gardner</a:t>
            </a:r>
          </a:p>
          <a:p>
            <a:r>
              <a:rPr lang="el-GR" sz="2400" dirty="0" smtClean="0">
                <a:latin typeface="Comic Sans MS" pitchFamily="66" charset="0"/>
              </a:rPr>
              <a:t>περιέγραψε 9εννέα τύπους νοημοσύνης στο βιβλίο του </a:t>
            </a:r>
          </a:p>
          <a:p>
            <a:r>
              <a:rPr lang="en-US" sz="2400" dirty="0" smtClean="0">
                <a:latin typeface="Comic Sans MS" pitchFamily="66" charset="0"/>
              </a:rPr>
              <a:t>” Frames of Mind”</a:t>
            </a:r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</a:rPr>
              <a:t>   ( θεωρία των πολλαπλών τύπων νοημοσύνης)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3" name="2 - Εικόνα" descr="C:\Users\Admin\Desktop\ΕΙΚΟΝΑ ΠΟΛΛΑΠΛΗ ΝΟΗ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3448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:\Users\Admin\Desktop\4 ΕΙΚΟ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1641</Words>
  <Application>Microsoft Office PowerPoint</Application>
  <PresentationFormat>Προβολή στην οθόνη (4:3)</PresentationFormat>
  <Paragraphs>333</Paragraphs>
  <Slides>38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Θέμα του Office</vt:lpstr>
      <vt:lpstr>Διαχείριση κρίσεων                            στις  σχολικές τάξεις</vt:lpstr>
      <vt:lpstr> ΣΗΜΕΙΑ ΤΩΝ ΚΑΙΡΩΝ  </vt:lpstr>
      <vt:lpstr>Διαφάνεια 3</vt:lpstr>
      <vt:lpstr>Διαφάνεια 4</vt:lpstr>
      <vt:lpstr>Διαφάνεια 5</vt:lpstr>
      <vt:lpstr>Διαφάνεια 6</vt:lpstr>
      <vt:lpstr>ΣΥΝΑΙΣΘΗΜΑΤΙΚΗ  ΝΟΗΜΟΣΥΝΗ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  Διαχείριση τάξης Classroom Management   ΧΡΗΣΙΜΕΣ ΟΔΗΓΙΕΣ </vt:lpstr>
      <vt:lpstr>Διαφάνεια 37</vt:lpstr>
      <vt:lpstr>Διαφάνεια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ΣΥΝΑΙΣΘΗΜΑΤΙΚΗ  ΝΟΗΜΟΣΥΝΗ</dc:title>
  <dc:creator>Admin</dc:creator>
  <cp:lastModifiedBy>Admin</cp:lastModifiedBy>
  <cp:revision>210</cp:revision>
  <dcterms:created xsi:type="dcterms:W3CDTF">2019-10-23T17:49:50Z</dcterms:created>
  <dcterms:modified xsi:type="dcterms:W3CDTF">2019-10-30T23:54:58Z</dcterms:modified>
</cp:coreProperties>
</file>