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A242C-2A74-4206-9BFB-7808A26E27F3}" type="datetimeFigureOut">
              <a:rPr lang="el-GR" smtClean="0"/>
              <a:pPr/>
              <a:t>31/10/2019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CF42-EF81-472E-BA57-CEF000C2956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846640" cy="2952328"/>
          </a:xfrm>
        </p:spPr>
        <p:txBody>
          <a:bodyPr/>
          <a:lstStyle/>
          <a:p>
            <a:r>
              <a:rPr lang="el-GR" dirty="0" smtClean="0">
                <a:solidFill>
                  <a:srgbClr val="C00000"/>
                </a:solidFill>
                <a:latin typeface="Comic Sans MS" pitchFamily="66" charset="0"/>
              </a:rPr>
              <a:t>ΣΤΡΑΤΗΓΙΚΕΣ </a:t>
            </a:r>
            <a:br>
              <a:rPr lang="el-GR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el-GR" dirty="0" smtClean="0">
                <a:solidFill>
                  <a:srgbClr val="C00000"/>
                </a:solidFill>
                <a:latin typeface="Comic Sans MS" pitchFamily="66" charset="0"/>
              </a:rPr>
              <a:t>ΟΠΤΙΚΗΣ ΔΙΔΑΣΚΑΛΙΑΣ</a:t>
            </a:r>
            <a:endParaRPr lang="el-GR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8" name="7 - Εικόνα" descr="γκογκεν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852936"/>
            <a:ext cx="3888432" cy="3119611"/>
          </a:xfrm>
          <a:prstGeom prst="rect">
            <a:avLst/>
          </a:prstGeom>
        </p:spPr>
      </p:pic>
      <p:sp>
        <p:nvSpPr>
          <p:cNvPr id="11" name="10 - TextBox"/>
          <p:cNvSpPr txBox="1"/>
          <p:nvPr/>
        </p:nvSpPr>
        <p:spPr>
          <a:xfrm>
            <a:off x="899592" y="6093296"/>
            <a:ext cx="6925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                          How visually intelligent you are?</a:t>
            </a:r>
            <a:endParaRPr lang="el-GR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Αξιοποίηση στη διδακτική πράξη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>
                <a:latin typeface="Comic Sans MS" pitchFamily="66" charset="0"/>
              </a:rPr>
              <a:t>Ως </a:t>
            </a:r>
            <a:r>
              <a:rPr lang="el-GR" dirty="0" err="1" smtClean="0">
                <a:latin typeface="Comic Sans MS" pitchFamily="66" charset="0"/>
              </a:rPr>
              <a:t>αφόρμηση</a:t>
            </a:r>
            <a:r>
              <a:rPr lang="el-GR" dirty="0" smtClean="0">
                <a:latin typeface="Comic Sans MS" pitchFamily="66" charset="0"/>
              </a:rPr>
              <a:t> για την παρουσίαση μιας νέας διδακτικής ενότητας π.χ. στην Ιστορία (πίνακας </a:t>
            </a:r>
            <a:r>
              <a:rPr lang="el-GR" dirty="0" err="1" smtClean="0">
                <a:latin typeface="Comic Sans MS" pitchFamily="66" charset="0"/>
              </a:rPr>
              <a:t>Ντελακρουά</a:t>
            </a:r>
            <a:r>
              <a:rPr lang="el-GR" dirty="0" smtClean="0">
                <a:latin typeface="Comic Sans MS" pitchFamily="66" charset="0"/>
              </a:rPr>
              <a:t> …)</a:t>
            </a:r>
          </a:p>
          <a:p>
            <a:pPr algn="just"/>
            <a:r>
              <a:rPr lang="el-GR" dirty="0" smtClean="0">
                <a:latin typeface="Comic Sans MS" pitchFamily="66" charset="0"/>
              </a:rPr>
              <a:t>Ως βάση για την οργάνωση της περιγραφής   (προσώπου ή χώρων)  στη</a:t>
            </a:r>
          </a:p>
          <a:p>
            <a:pPr algn="just">
              <a:buNone/>
            </a:pPr>
            <a:r>
              <a:rPr lang="el-GR" dirty="0" smtClean="0">
                <a:latin typeface="Comic Sans MS" pitchFamily="66" charset="0"/>
              </a:rPr>
              <a:t>   Ν. Γλώσσα </a:t>
            </a:r>
          </a:p>
          <a:p>
            <a:pPr algn="just"/>
            <a:r>
              <a:rPr lang="el-GR" dirty="0" smtClean="0">
                <a:latin typeface="Comic Sans MS" pitchFamily="66" charset="0"/>
              </a:rPr>
              <a:t>Ως προετοιμασία για την οργάνωση επίσκεψης σε ένα μουσείο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Οφέλη για τους μαθητές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>
                <a:latin typeface="Comic Sans MS" pitchFamily="66" charset="0"/>
              </a:rPr>
              <a:t>Ενίσχυση  παρατηρητικότητας</a:t>
            </a:r>
          </a:p>
          <a:p>
            <a:pPr algn="just">
              <a:buNone/>
            </a:pPr>
            <a:r>
              <a:rPr lang="el-GR" dirty="0" smtClean="0">
                <a:latin typeface="Comic Sans MS" pitchFamily="66" charset="0"/>
              </a:rPr>
              <a:t>                                    (οπτικής σκέψης)</a:t>
            </a:r>
          </a:p>
          <a:p>
            <a:pPr algn="just"/>
            <a:r>
              <a:rPr lang="el-GR" dirty="0" smtClean="0">
                <a:latin typeface="Comic Sans MS" pitchFamily="66" charset="0"/>
              </a:rPr>
              <a:t>Εξασκούνται στην κριτική σκέψη</a:t>
            </a:r>
          </a:p>
          <a:p>
            <a:pPr algn="just"/>
            <a:r>
              <a:rPr lang="el-GR" dirty="0" smtClean="0">
                <a:latin typeface="Comic Sans MS" pitchFamily="66" charset="0"/>
              </a:rPr>
              <a:t>Αναπτύσσουν δεξιότητες έκφρασης</a:t>
            </a:r>
          </a:p>
          <a:p>
            <a:pPr algn="just"/>
            <a:r>
              <a:rPr lang="el-GR" dirty="0" smtClean="0">
                <a:latin typeface="Comic Sans MS" pitchFamily="66" charset="0"/>
              </a:rPr>
              <a:t>Μαθαίνουν να σέβονται τη γνώμη των άλλων (ακούγοντας διαφορετικές περιγραφές των συμμαθητών τους)</a:t>
            </a:r>
          </a:p>
          <a:p>
            <a:pPr algn="just"/>
            <a:r>
              <a:rPr lang="el-GR" dirty="0" smtClean="0">
                <a:latin typeface="Comic Sans MS" pitchFamily="66" charset="0"/>
              </a:rPr>
              <a:t>Όλοι μιλούν και  μπορούν να συμμετέχουν</a:t>
            </a:r>
          </a:p>
          <a:p>
            <a:pPr algn="just">
              <a:buNone/>
            </a:pPr>
            <a:r>
              <a:rPr lang="el-GR" dirty="0" smtClean="0">
                <a:latin typeface="Comic Sans MS" pitchFamily="66" charset="0"/>
              </a:rPr>
              <a:t>   (ενίσχυση αυτοπεποίθησης)</a:t>
            </a:r>
          </a:p>
          <a:p>
            <a:pPr>
              <a:buNone/>
            </a:pP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https://lh3.googleusercontent.com/Fljp9cwoSO8dXZzPhAns7F-rztbNnpS_RQEfF0qbRw_4qnj5qYg3B-INGasa91EU93mrNSR6fIiPOx80MwkIuecsT39gnzWwlWs_qjSc8rXrkp2UsvAEeYEwyRwG0crDsUEodxZRjiU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88024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TextBox"/>
          <p:cNvSpPr txBox="1"/>
          <p:nvPr/>
        </p:nvSpPr>
        <p:spPr>
          <a:xfrm>
            <a:off x="4067944" y="548680"/>
            <a:ext cx="50760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                      </a:t>
            </a:r>
            <a:r>
              <a:rPr lang="el-GR" dirty="0" smtClean="0">
                <a:latin typeface="Comic Sans MS" pitchFamily="66" charset="0"/>
              </a:rPr>
              <a:t> ΕΡΩΤΗΣΕΙΣ</a:t>
            </a:r>
          </a:p>
          <a:p>
            <a:endParaRPr lang="el-G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Τ</a:t>
            </a:r>
            <a:r>
              <a:rPr lang="el-GR" dirty="0" smtClean="0">
                <a:latin typeface="Comic Sans MS" pitchFamily="66" charset="0"/>
              </a:rPr>
              <a:t>ι βλέπεις σ’ αυτή την εικόνα;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Ποιο είναι το ποιο εντυπωσιακό σημείο του προσώπου της;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Ποια νομίζεις ότι είναι τα συναισθήματά της;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Ποιον υποθέτεις ότι κοιτάζει;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Τι περιμένει; Τι μπορεί να σκέφτεται;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Τι σε κάνει να το λες αυτό;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Τι άλλο παρατηρείς στην εικόνα;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Τι υποθέσεις μπορείς να κάνεις για τη ζωή  </a:t>
            </a:r>
          </a:p>
          <a:p>
            <a:r>
              <a:rPr lang="el-GR" dirty="0" smtClean="0">
                <a:latin typeface="Comic Sans MS" pitchFamily="66" charset="0"/>
              </a:rPr>
              <a:t>  αυτής της γυναίκας; Πού τις βασίζεις;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Για ποιο λόγο πιστεύεις ότι δημιουργήθηκε</a:t>
            </a:r>
          </a:p>
          <a:p>
            <a:r>
              <a:rPr lang="el-GR" dirty="0" smtClean="0">
                <a:latin typeface="Comic Sans MS" pitchFamily="66" charset="0"/>
              </a:rPr>
              <a:t>  αυτό το </a:t>
            </a:r>
            <a:r>
              <a:rPr lang="el-GR" smtClean="0">
                <a:latin typeface="Comic Sans MS" pitchFamily="66" charset="0"/>
              </a:rPr>
              <a:t>έργο;</a:t>
            </a:r>
          </a:p>
          <a:p>
            <a:endParaRPr lang="el-GR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         Προέκταση: εργασία για το σπίτι</a:t>
            </a:r>
          </a:p>
          <a:p>
            <a:endParaRPr lang="el-GR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latin typeface="Comic Sans MS" pitchFamily="66" charset="0"/>
              </a:rPr>
              <a:t>Βρήκες το ημερολόγιό της: Άνοιξέ το και</a:t>
            </a:r>
          </a:p>
          <a:p>
            <a:r>
              <a:rPr lang="el-GR" dirty="0" smtClean="0">
                <a:latin typeface="Comic Sans MS" pitchFamily="66" charset="0"/>
              </a:rPr>
              <a:t>  διάβασε μία σελίδα του</a:t>
            </a:r>
          </a:p>
          <a:p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Οπτική Μάθηση/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Artful thinking</a:t>
            </a:r>
            <a: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br>
              <a:rPr lang="el-GR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sz="3600" dirty="0" smtClean="0">
              <a:latin typeface="Comic Sans MS" pitchFamily="66" charset="0"/>
            </a:endParaRPr>
          </a:p>
          <a:p>
            <a:r>
              <a:rPr lang="el-GR" sz="2800" dirty="0" smtClean="0">
                <a:latin typeface="Comic Sans MS" pitchFamily="66" charset="0"/>
              </a:rPr>
              <a:t> διδακτική προσέγγιση που στοχεύει στην ένταξη της τέχνης στη διδασκαλία</a:t>
            </a:r>
          </a:p>
          <a:p>
            <a:r>
              <a:rPr lang="el-GR" sz="2800" dirty="0" smtClean="0">
                <a:latin typeface="Comic Sans MS" pitchFamily="66" charset="0"/>
              </a:rPr>
              <a:t>Μπορεί να γίνει πάγια διδακτική  πρακτική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</a:t>
            </a:r>
            <a:r>
              <a:rPr lang="el-GR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(routine)</a:t>
            </a:r>
            <a:r>
              <a:rPr lang="el-GR" sz="2800" dirty="0" smtClean="0">
                <a:latin typeface="Comic Sans MS" pitchFamily="66" charset="0"/>
              </a:rPr>
              <a:t>  Διάρκεια : 10’-15’</a:t>
            </a:r>
          </a:p>
          <a:p>
            <a:r>
              <a:rPr lang="el-GR" sz="2800" dirty="0" smtClean="0">
                <a:latin typeface="Comic Sans MS" pitchFamily="66" charset="0"/>
              </a:rPr>
              <a:t> Μπορεί  να λειτουργήσει  ως μοτίβο  για  τη</a:t>
            </a:r>
          </a:p>
          <a:p>
            <a:pPr>
              <a:buNone/>
            </a:pPr>
            <a:r>
              <a:rPr lang="el-GR" sz="2800" dirty="0" smtClean="0">
                <a:latin typeface="Comic Sans MS" pitchFamily="66" charset="0"/>
              </a:rPr>
              <a:t>    σύνδεση των νέων ιδεών/δεδομένων με  την</a:t>
            </a:r>
          </a:p>
          <a:p>
            <a:pPr>
              <a:buNone/>
            </a:pPr>
            <a:r>
              <a:rPr lang="el-GR" sz="2800" dirty="0" smtClean="0">
                <a:latin typeface="Comic Sans MS" pitchFamily="66" charset="0"/>
              </a:rPr>
              <a:t>    προηγούμενη γνώση</a:t>
            </a:r>
            <a:endParaRPr lang="el-G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Βοηθά τον καθηγητή:</a:t>
            </a:r>
          </a:p>
          <a:p>
            <a:r>
              <a:rPr lang="el-GR" dirty="0" smtClean="0">
                <a:latin typeface="Comic Sans MS" pitchFamily="66" charset="0"/>
              </a:rPr>
              <a:t> να συνδέσει στενά την εικόνα είτε ως φωτογραφία είτε ως  έργο τέχνης με τα μαθήματα του σχολικού προγράμματος</a:t>
            </a:r>
          </a:p>
          <a:p>
            <a:r>
              <a:rPr lang="el-GR" dirty="0" smtClean="0">
                <a:latin typeface="Comic Sans MS" pitchFamily="66" charset="0"/>
              </a:rPr>
              <a:t> να χρησιμοποιεί την εικόνα σαν κίνητρο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για την ανάπτυξη της στοχαστικής διάθεσης των μαθητών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5148064" y="1628800"/>
            <a:ext cx="3995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omic Sans MS" pitchFamily="66" charset="0"/>
              </a:rPr>
              <a:t>Τι συμβαίνει </a:t>
            </a:r>
            <a:r>
              <a:rPr lang="el-GR" dirty="0" err="1" smtClean="0">
                <a:latin typeface="Comic Sans MS" pitchFamily="66" charset="0"/>
              </a:rPr>
              <a:t>σ΄αυτή</a:t>
            </a:r>
            <a:r>
              <a:rPr lang="el-GR" dirty="0" smtClean="0">
                <a:latin typeface="Comic Sans MS" pitchFamily="66" charset="0"/>
              </a:rPr>
              <a:t> την εικόνα; </a:t>
            </a:r>
          </a:p>
          <a:p>
            <a:r>
              <a:rPr lang="el-GR" dirty="0" smtClean="0">
                <a:latin typeface="Comic Sans MS" pitchFamily="66" charset="0"/>
              </a:rPr>
              <a:t>Τι σε κάνει να το λες αυτό;</a:t>
            </a:r>
          </a:p>
          <a:p>
            <a:r>
              <a:rPr lang="el-GR" dirty="0" smtClean="0">
                <a:latin typeface="Comic Sans MS" pitchFamily="66" charset="0"/>
              </a:rPr>
              <a:t>Τι άλλο παρατηρείς;</a:t>
            </a:r>
          </a:p>
          <a:p>
            <a:r>
              <a:rPr lang="el-GR" dirty="0" smtClean="0">
                <a:latin typeface="Comic Sans MS" pitchFamily="66" charset="0"/>
              </a:rPr>
              <a:t>Τι μπορείς να υποθέσεις;</a:t>
            </a:r>
          </a:p>
          <a:p>
            <a:r>
              <a:rPr lang="el-GR" dirty="0" smtClean="0">
                <a:latin typeface="Comic Sans MS" pitchFamily="66" charset="0"/>
              </a:rPr>
              <a:t>Τι θα γίνει μετά από λίγο;</a:t>
            </a:r>
          </a:p>
          <a:p>
            <a:r>
              <a:rPr lang="el-GR" dirty="0" smtClean="0">
                <a:latin typeface="Comic Sans MS" pitchFamily="66" charset="0"/>
              </a:rPr>
              <a:t> </a:t>
            </a:r>
          </a:p>
          <a:p>
            <a:endParaRPr lang="el-GR" dirty="0" smtClean="0">
              <a:latin typeface="Comic Sans MS" pitchFamily="66" charset="0"/>
            </a:endParaRPr>
          </a:p>
          <a:p>
            <a:endParaRPr lang="el-GR" dirty="0" smtClean="0">
              <a:latin typeface="Comic Sans MS" pitchFamily="66" charset="0"/>
            </a:endParaRPr>
          </a:p>
          <a:p>
            <a:endParaRPr lang="el-GR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Γράψε έναν υποθετικό διάλογο ανάμεσα στις  κοπέλες αυτής της εικόνας</a:t>
            </a:r>
          </a:p>
          <a:p>
            <a:r>
              <a:rPr lang="el-GR" dirty="0" smtClean="0">
                <a:latin typeface="Comic Sans MS" pitchFamily="66" charset="0"/>
              </a:rPr>
              <a:t>    </a:t>
            </a:r>
            <a:endParaRPr lang="el-GR" dirty="0">
              <a:latin typeface="Comic Sans MS" pitchFamily="66" charset="0"/>
            </a:endParaRPr>
          </a:p>
        </p:txBody>
      </p:sp>
      <p:pic>
        <p:nvPicPr>
          <p:cNvPr id="1026" name="Picture 2" descr="C:\Users\Admin\Desktop\ΓΚΟΓΚΕΝ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52736"/>
            <a:ext cx="5104305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1</a:t>
            </a:r>
            <a:r>
              <a:rPr lang="el-GR" baseline="30000" dirty="0" smtClean="0">
                <a:latin typeface="Comic Sans MS" pitchFamily="66" charset="0"/>
              </a:rPr>
              <a:t>ο</a:t>
            </a:r>
            <a:r>
              <a:rPr lang="el-GR" dirty="0" smtClean="0">
                <a:latin typeface="Comic Sans MS" pitchFamily="66" charset="0"/>
              </a:rPr>
              <a:t> ΒΗΜΑ:</a:t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>Παρατήρηση-Περιγραφή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Ζητάμε από το μαθητή να παρατηρήσει την εικόνα και να περιγράψει αυτό που βλέπει 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u="sng" dirty="0" smtClean="0">
                <a:latin typeface="Comic Sans MS" pitchFamily="66" charset="0"/>
              </a:rPr>
              <a:t>Βοηθητικές ερωτήσεις</a:t>
            </a:r>
            <a:r>
              <a:rPr lang="el-GR" dirty="0" smtClean="0">
                <a:latin typeface="Comic Sans MS" pitchFamily="66" charset="0"/>
              </a:rPr>
              <a:t>:</a:t>
            </a:r>
          </a:p>
          <a:p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(</a:t>
            </a:r>
            <a:r>
              <a:rPr lang="en-US" dirty="0" smtClean="0">
                <a:latin typeface="Comic Sans MS" pitchFamily="66" charset="0"/>
              </a:rPr>
              <a:t>What is going on in this picture?</a:t>
            </a:r>
            <a:r>
              <a:rPr lang="el-GR" dirty="0" smtClean="0">
                <a:latin typeface="Comic Sans MS" pitchFamily="66" charset="0"/>
              </a:rPr>
              <a:t>)</a:t>
            </a:r>
            <a:endParaRPr lang="en-US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Τι συμβαίνει σ’ αυτή την εικόνα;</a:t>
            </a:r>
          </a:p>
          <a:p>
            <a:r>
              <a:rPr lang="el-GR" dirty="0" smtClean="0">
                <a:latin typeface="Comic Sans MS" pitchFamily="66" charset="0"/>
              </a:rPr>
              <a:t>Τι βλέπεις;</a:t>
            </a:r>
          </a:p>
          <a:p>
            <a:r>
              <a:rPr lang="el-GR" dirty="0" smtClean="0">
                <a:latin typeface="Comic Sans MS" pitchFamily="66" charset="0"/>
              </a:rPr>
              <a:t>Τι σου θυμίζει;  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2</a:t>
            </a:r>
            <a:r>
              <a:rPr lang="el-GR" baseline="30000" dirty="0" smtClean="0">
                <a:latin typeface="Comic Sans MS" pitchFamily="66" charset="0"/>
              </a:rPr>
              <a:t>ο</a:t>
            </a:r>
            <a:r>
              <a:rPr lang="el-GR" dirty="0" smtClean="0">
                <a:latin typeface="Comic Sans MS" pitchFamily="66" charset="0"/>
              </a:rPr>
              <a:t> Βήμα: Αποδείξεις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Ζητάμε από το μαθητή να αναφέρει αποδεικτικά στοιχεία για όσα παρατήρησε στην εικόνα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</a:t>
            </a:r>
            <a:r>
              <a:rPr lang="el-GR" u="sng" dirty="0" smtClean="0">
                <a:latin typeface="Comic Sans MS" pitchFamily="66" charset="0"/>
              </a:rPr>
              <a:t>Βοηθητικές ερωτήσεις</a:t>
            </a:r>
            <a:r>
              <a:rPr lang="el-GR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-Τι σε κάνει να το λες αυτό;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-Τι  βλέπεις στην εικόνα που σε οδηγεί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 σ’ αυτό το συμπέρασμα;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                   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                              (Ανάπτυξη κριτικής σκέψης)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3</a:t>
            </a:r>
            <a:r>
              <a:rPr lang="el-GR" baseline="30000" dirty="0" smtClean="0">
                <a:latin typeface="Comic Sans MS" pitchFamily="66" charset="0"/>
              </a:rPr>
              <a:t>ο</a:t>
            </a:r>
            <a:r>
              <a:rPr lang="el-GR" dirty="0" smtClean="0">
                <a:latin typeface="Comic Sans MS" pitchFamily="66" charset="0"/>
              </a:rPr>
              <a:t> Βήμα: Ευρεία παρατήρηση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Επιδιώκουμε οι μαθητές να προσέξουν κ να  αναφέρουν/καταγράψουν περισσότερες λεπτομέρειες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</a:t>
            </a:r>
            <a:r>
              <a:rPr lang="el-GR" u="sng" dirty="0" smtClean="0">
                <a:latin typeface="Comic Sans MS" pitchFamily="66" charset="0"/>
              </a:rPr>
              <a:t>Βοηθητικές ερωτήσεις</a:t>
            </a:r>
            <a:r>
              <a:rPr lang="el-GR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-Τι  ακόμη μπορούμε να δούμε στην εικόνα;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-Υπάρχει κάτι παράξενο;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-Υπάρχουν εκπλήξεις;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  </a:t>
            </a:r>
          </a:p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            (Στόχος: Όξυνση  παρατηρητικότητας)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4</a:t>
            </a:r>
            <a:r>
              <a:rPr lang="el-GR" baseline="30000" dirty="0" smtClean="0">
                <a:latin typeface="Comic Sans MS" pitchFamily="66" charset="0"/>
              </a:rPr>
              <a:t>ο</a:t>
            </a:r>
            <a:r>
              <a:rPr lang="el-GR" dirty="0" smtClean="0">
                <a:latin typeface="Comic Sans MS" pitchFamily="66" charset="0"/>
              </a:rPr>
              <a:t> Βήμα :Κριτική σκέψη-Φαντασία</a:t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>Αξιοποίηση προηγούμενων γνώσεων</a:t>
            </a:r>
            <a:endParaRPr lang="el-GR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Τι υποθέσεις μπορούμε να κάνουμε;</a:t>
            </a:r>
          </a:p>
          <a:p>
            <a:r>
              <a:rPr lang="el-GR" dirty="0" smtClean="0">
                <a:latin typeface="Comic Sans MS" pitchFamily="66" charset="0"/>
              </a:rPr>
              <a:t>Ποια ιστορία διακρίνεις </a:t>
            </a:r>
            <a:r>
              <a:rPr lang="el-GR" dirty="0" err="1" smtClean="0">
                <a:latin typeface="Comic Sans MS" pitchFamily="66" charset="0"/>
              </a:rPr>
              <a:t>σ΄αυτή</a:t>
            </a:r>
            <a:r>
              <a:rPr lang="el-GR" dirty="0" smtClean="0">
                <a:latin typeface="Comic Sans MS" pitchFamily="66" charset="0"/>
              </a:rPr>
              <a:t> την εικόνα;</a:t>
            </a:r>
          </a:p>
          <a:p>
            <a:r>
              <a:rPr lang="el-GR" dirty="0" smtClean="0">
                <a:latin typeface="Comic Sans MS" pitchFamily="66" charset="0"/>
              </a:rPr>
              <a:t>Υπάρχουν συμβολισμοί;</a:t>
            </a:r>
          </a:p>
          <a:p>
            <a:r>
              <a:rPr lang="el-GR" dirty="0" smtClean="0">
                <a:latin typeface="Comic Sans MS" pitchFamily="66" charset="0"/>
              </a:rPr>
              <a:t>Ποια συναισθήματα σου δημιουργούνται παρατηρώντας το έργο;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omic Sans MS" pitchFamily="66" charset="0"/>
              </a:rPr>
              <a:t>5</a:t>
            </a:r>
            <a:r>
              <a:rPr lang="el-GR" baseline="30000" dirty="0" smtClean="0">
                <a:latin typeface="Comic Sans MS" pitchFamily="66" charset="0"/>
              </a:rPr>
              <a:t>ο</a:t>
            </a:r>
            <a:r>
              <a:rPr lang="el-GR" dirty="0" smtClean="0">
                <a:latin typeface="Comic Sans MS" pitchFamily="66" charset="0"/>
              </a:rPr>
              <a:t> Βήμα: Προέκταση-</a:t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>Δημιουργική γραφή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u="sng" dirty="0" smtClean="0">
                <a:latin typeface="Comic Sans MS" pitchFamily="66" charset="0"/>
              </a:rPr>
              <a:t>Βοηθητικές ερωτήσεις</a:t>
            </a:r>
            <a:r>
              <a:rPr lang="el-GR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endParaRPr lang="el-GR" dirty="0" smtClean="0">
              <a:latin typeface="Comic Sans MS" pitchFamily="66" charset="0"/>
            </a:endParaRPr>
          </a:p>
          <a:p>
            <a:r>
              <a:rPr lang="el-GR" dirty="0" smtClean="0">
                <a:latin typeface="Comic Sans MS" pitchFamily="66" charset="0"/>
              </a:rPr>
              <a:t>Τι μπορεί να σκέφτεται το εικονιζόμενο πρόσωπο; Τι το απασχολεί;</a:t>
            </a:r>
          </a:p>
          <a:p>
            <a:r>
              <a:rPr lang="el-GR" dirty="0" smtClean="0">
                <a:latin typeface="Comic Sans MS" pitchFamily="66" charset="0"/>
              </a:rPr>
              <a:t>Για ποιο σκοπό δημιουργήθηκε αυτό το έργο;</a:t>
            </a:r>
          </a:p>
          <a:p>
            <a:r>
              <a:rPr lang="el-GR" dirty="0" smtClean="0">
                <a:latin typeface="Comic Sans MS" pitchFamily="66" charset="0"/>
              </a:rPr>
              <a:t>Τι θα γίνει μετά από 10’;</a:t>
            </a:r>
          </a:p>
          <a:p>
            <a:r>
              <a:rPr lang="el-GR" dirty="0" smtClean="0">
                <a:latin typeface="Comic Sans MS" pitchFamily="66" charset="0"/>
              </a:rPr>
              <a:t>Τι προηγήθηκε;</a:t>
            </a:r>
          </a:p>
          <a:p>
            <a:r>
              <a:rPr lang="el-GR" dirty="0" smtClean="0">
                <a:latin typeface="Comic Sans MS" pitchFamily="66" charset="0"/>
              </a:rPr>
              <a:t>Τι θα γινόταν αν…;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552</Words>
  <Application>Microsoft Office PowerPoint</Application>
  <PresentationFormat>Προβολή στην οθόνη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ΣΤΡΑΤΗΓΙΚΕΣ  ΟΠΤΙΚΗΣ ΔΙΔΑΣΚΑΛΙΑΣ</vt:lpstr>
      <vt:lpstr>   Οπτική Μάθηση/Artful thinking: </vt:lpstr>
      <vt:lpstr>Διαφάνεια 3</vt:lpstr>
      <vt:lpstr>Διαφάνεια 4</vt:lpstr>
      <vt:lpstr>1ο ΒΗΜΑ: Παρατήρηση-Περιγραφή</vt:lpstr>
      <vt:lpstr>2ο Βήμα: Αποδείξεις</vt:lpstr>
      <vt:lpstr>3ο Βήμα: Ευρεία παρατήρηση</vt:lpstr>
      <vt:lpstr>4ο Βήμα :Κριτική σκέψη-Φαντασία Αξιοποίηση προηγούμενων γνώσεων</vt:lpstr>
      <vt:lpstr>5ο Βήμα: Προέκταση- Δημιουργική γραφή</vt:lpstr>
      <vt:lpstr>Αξιοποίηση στη διδακτική πράξη</vt:lpstr>
      <vt:lpstr>Οφέλη για τους μαθητές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ΣΤΡΑΤΗΓΙΚΕΣ  ΟΠΤΙΚΗΣ ΔΙΔΑΣΚΑΛΙΑΣ</dc:title>
  <dc:creator>Admin</dc:creator>
  <cp:lastModifiedBy>Admin</cp:lastModifiedBy>
  <cp:revision>57</cp:revision>
  <dcterms:created xsi:type="dcterms:W3CDTF">2019-10-26T21:30:58Z</dcterms:created>
  <dcterms:modified xsi:type="dcterms:W3CDTF">2019-10-31T00:35:18Z</dcterms:modified>
</cp:coreProperties>
</file>