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89" r:id="rId2"/>
    <p:sldId id="256" r:id="rId3"/>
    <p:sldId id="271" r:id="rId4"/>
    <p:sldId id="296" r:id="rId5"/>
    <p:sldId id="295" r:id="rId6"/>
    <p:sldId id="304" r:id="rId7"/>
    <p:sldId id="305" r:id="rId8"/>
    <p:sldId id="314" r:id="rId9"/>
    <p:sldId id="306" r:id="rId10"/>
    <p:sldId id="307" r:id="rId11"/>
    <p:sldId id="308" r:id="rId12"/>
    <p:sldId id="309" r:id="rId13"/>
    <p:sldId id="286" r:id="rId14"/>
    <p:sldId id="287" r:id="rId15"/>
    <p:sldId id="288" r:id="rId16"/>
    <p:sldId id="261" r:id="rId17"/>
    <p:sldId id="316" r:id="rId18"/>
    <p:sldId id="272" r:id="rId19"/>
    <p:sldId id="273" r:id="rId20"/>
    <p:sldId id="315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312" r:id="rId30"/>
    <p:sldId id="313" r:id="rId31"/>
    <p:sldId id="282" r:id="rId32"/>
    <p:sldId id="283" r:id="rId33"/>
    <p:sldId id="284" r:id="rId34"/>
    <p:sldId id="285" r:id="rId3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5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A22BC-CD05-4909-9597-BC389E5B94F3}" type="datetimeFigureOut">
              <a:rPr lang="el-GR" smtClean="0"/>
              <a:pPr/>
              <a:t>20/1/2019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FF1BE-02B7-4CB5-8809-608BBF41850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φινλανδία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FF1BE-02B7-4CB5-8809-608BBF41850F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7FE5-C863-4507-8542-F89AF7048802}" type="datetimeFigureOut">
              <a:rPr lang="el-GR" smtClean="0"/>
              <a:pPr/>
              <a:t>20/1/2019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891B-1CAD-4F1E-A552-FAE341BE0EF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7FE5-C863-4507-8542-F89AF7048802}" type="datetimeFigureOut">
              <a:rPr lang="el-GR" smtClean="0"/>
              <a:pPr/>
              <a:t>20/1/2019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891B-1CAD-4F1E-A552-FAE341BE0EF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7FE5-C863-4507-8542-F89AF7048802}" type="datetimeFigureOut">
              <a:rPr lang="el-GR" smtClean="0"/>
              <a:pPr/>
              <a:t>20/1/2019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891B-1CAD-4F1E-A552-FAE341BE0EF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7FE5-C863-4507-8542-F89AF7048802}" type="datetimeFigureOut">
              <a:rPr lang="el-GR" smtClean="0"/>
              <a:pPr/>
              <a:t>20/1/2019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891B-1CAD-4F1E-A552-FAE341BE0EF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7FE5-C863-4507-8542-F89AF7048802}" type="datetimeFigureOut">
              <a:rPr lang="el-GR" smtClean="0"/>
              <a:pPr/>
              <a:t>20/1/2019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891B-1CAD-4F1E-A552-FAE341BE0EF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7FE5-C863-4507-8542-F89AF7048802}" type="datetimeFigureOut">
              <a:rPr lang="el-GR" smtClean="0"/>
              <a:pPr/>
              <a:t>20/1/2019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891B-1CAD-4F1E-A552-FAE341BE0EF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7FE5-C863-4507-8542-F89AF7048802}" type="datetimeFigureOut">
              <a:rPr lang="el-GR" smtClean="0"/>
              <a:pPr/>
              <a:t>20/1/2019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891B-1CAD-4F1E-A552-FAE341BE0EF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7FE5-C863-4507-8542-F89AF7048802}" type="datetimeFigureOut">
              <a:rPr lang="el-GR" smtClean="0"/>
              <a:pPr/>
              <a:t>20/1/2019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891B-1CAD-4F1E-A552-FAE341BE0EF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7FE5-C863-4507-8542-F89AF7048802}" type="datetimeFigureOut">
              <a:rPr lang="el-GR" smtClean="0"/>
              <a:pPr/>
              <a:t>20/1/2019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891B-1CAD-4F1E-A552-FAE341BE0EF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7FE5-C863-4507-8542-F89AF7048802}" type="datetimeFigureOut">
              <a:rPr lang="el-GR" smtClean="0"/>
              <a:pPr/>
              <a:t>20/1/2019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0891B-1CAD-4F1E-A552-FAE341BE0EF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87FE5-C863-4507-8542-F89AF7048802}" type="datetimeFigureOut">
              <a:rPr lang="el-GR" smtClean="0"/>
              <a:pPr/>
              <a:t>20/1/2019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10891B-1CAD-4F1E-A552-FAE341BE0EFA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687FE5-C863-4507-8542-F89AF7048802}" type="datetimeFigureOut">
              <a:rPr lang="el-GR" smtClean="0"/>
              <a:pPr/>
              <a:t>20/1/2019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10891B-1CAD-4F1E-A552-FAE341BE0EFA}" type="slidenum">
              <a:rPr lang="el-GR" smtClean="0"/>
              <a:pPr/>
              <a:t>‹#›</a:t>
            </a:fld>
            <a:endParaRPr lang="el-GR" dirty="0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7851648" cy="1067544"/>
          </a:xfrm>
        </p:spPr>
        <p:txBody>
          <a:bodyPr/>
          <a:lstStyle/>
          <a:p>
            <a:pPr algn="ctr"/>
            <a:r>
              <a:rPr lang="en-US" dirty="0" smtClean="0"/>
              <a:t>ERASMUS+ KA1</a:t>
            </a:r>
            <a:r>
              <a:rPr lang="el-GR" dirty="0" smtClean="0"/>
              <a:t> 2017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l-GR" sz="4000" dirty="0" smtClean="0">
                <a:latin typeface="Arial" pitchFamily="34" charset="0"/>
                <a:cs typeface="Arial" pitchFamily="34" charset="0"/>
              </a:rPr>
              <a:t>Επιμορφωτικά σεμινάρια και εκπαιδευτικές επισκέψεις σε σχολεία της Φινλανδίας</a:t>
            </a:r>
            <a:endParaRPr lang="el-GR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- Θέση περιεχομένου" descr="8 DSC_08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1543456" y="1543452"/>
            <a:ext cx="7082845" cy="3995936"/>
          </a:xfrm>
        </p:spPr>
      </p:pic>
      <p:pic>
        <p:nvPicPr>
          <p:cNvPr id="10" name="9 - Θέση περιεχομένου" descr="99 IMG_20171009_1252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75646" y="0"/>
            <a:ext cx="5168354" cy="7439819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Θέση περιεχομένου" descr="9 DSC_00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156176" cy="3473136"/>
          </a:xfrm>
        </p:spPr>
      </p:pic>
      <p:pic>
        <p:nvPicPr>
          <p:cNvPr id="6" name="5 - Θέση περιεχομένου" descr="DSC_02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193691" y="3501008"/>
            <a:ext cx="5950309" cy="3356992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SC_0671 Finland-Helsinki-Egg-Chu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81975" y="0"/>
            <a:ext cx="930795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Τίτλος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9640" cy="1296144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" name="3 - Θέση περιεχομένου" descr="DMqrR11WAAEv-Su (1)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1556793"/>
            <a:ext cx="9115425" cy="5301208"/>
          </a:xfrm>
        </p:spPr>
      </p:pic>
      <p:sp>
        <p:nvSpPr>
          <p:cNvPr id="10" name="9 - Ορθογώνιο"/>
          <p:cNvSpPr/>
          <p:nvPr/>
        </p:nvSpPr>
        <p:spPr>
          <a:xfrm>
            <a:off x="0" y="188640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110  συμμετέχοντες από πρωτοβάθμια και δευτεροβάθμια </a:t>
            </a:r>
            <a:br>
              <a:rPr lang="el-GR" sz="2400" dirty="0" smtClean="0">
                <a:latin typeface="Arial" pitchFamily="34" charset="0"/>
                <a:cs typeface="Arial" pitchFamily="34" charset="0"/>
              </a:rPr>
            </a:br>
            <a:r>
              <a:rPr lang="el-GR" sz="2400" dirty="0" smtClean="0">
                <a:latin typeface="Arial" pitchFamily="34" charset="0"/>
                <a:cs typeface="Arial" pitchFamily="34" charset="0"/>
              </a:rPr>
              <a:t>14 Ευρωπαϊκές χώρες</a:t>
            </a:r>
            <a:endParaRPr lang="el-G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SC_04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65819"/>
            <a:ext cx="9143999" cy="5158781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SC_03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1086"/>
            <a:ext cx="8968020" cy="5059498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pPr algn="ctr"/>
            <a:r>
              <a:rPr lang="el-G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Εκπαιδευτικό σύστημα</a:t>
            </a:r>
            <a:endParaRPr lang="el-G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519985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l-GR" dirty="0"/>
          </a:p>
          <a:p>
            <a:pPr algn="ctr">
              <a:buNone/>
            </a:pPr>
            <a:r>
              <a:rPr lang="el-GR" sz="5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7-16 ετών</a:t>
            </a:r>
          </a:p>
          <a:p>
            <a:pPr>
              <a:buNone/>
            </a:pPr>
            <a:r>
              <a:rPr lang="el-GR" sz="5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 ενιαία υποχρεωτική εκπαίδευση χωρισμένη σε 9 τάξεις</a:t>
            </a:r>
          </a:p>
          <a:p>
            <a:pPr algn="ctr">
              <a:buNone/>
            </a:pPr>
            <a:r>
              <a:rPr lang="el-GR" sz="5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16-19 ετών </a:t>
            </a:r>
          </a:p>
          <a:p>
            <a:pPr>
              <a:buNone/>
            </a:pPr>
            <a:r>
              <a:rPr lang="el-GR" sz="5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«γενικής» κατεύθυνσης λύκειο </a:t>
            </a:r>
          </a:p>
          <a:p>
            <a:pPr algn="ctr">
              <a:buNone/>
            </a:pPr>
            <a:r>
              <a:rPr lang="el-GR" sz="5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5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ή </a:t>
            </a:r>
          </a:p>
          <a:p>
            <a:pPr>
              <a:buNone/>
            </a:pPr>
            <a:r>
              <a:rPr lang="el-GR" sz="5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επαγγελματικό λύκειο (το επιλέγει περίπου το 50% των μαθητών) </a:t>
            </a:r>
          </a:p>
          <a:p>
            <a:pPr algn="just">
              <a:buNone/>
            </a:pPr>
            <a:r>
              <a:rPr lang="el-GR" sz="3500" dirty="0" smtClean="0">
                <a:solidFill>
                  <a:schemeClr val="bg1"/>
                </a:solidFill>
              </a:rPr>
              <a:t>		 </a:t>
            </a:r>
            <a:r>
              <a:rPr lang="el-GR" sz="3500" i="1" dirty="0" smtClean="0">
                <a:solidFill>
                  <a:schemeClr val="bg1"/>
                </a:solidFill>
              </a:rPr>
              <a:t>για τους μετανάστες υπάρχει η δυνατότητα  να παρακολουθήσουν 	για 	6 έως 12 μήνες  ένα προπαρασκευαστικό πρόγραμμα πριν την 	επαγγελματική εκπαίδευση</a:t>
            </a:r>
          </a:p>
          <a:p>
            <a:pPr>
              <a:buNone/>
            </a:pPr>
            <a:r>
              <a:rPr lang="el-GR" sz="3500" dirty="0" smtClean="0"/>
              <a:t>	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IMG_20171010_0914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851648" cy="936104"/>
          </a:xfrm>
        </p:spPr>
        <p:txBody>
          <a:bodyPr/>
          <a:lstStyle/>
          <a:p>
            <a:pPr algn="ctr"/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ΣΧΟΛΕΙΟ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7854696" cy="4824536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el-GR" sz="2800" i="1" dirty="0" smtClean="0">
                <a:latin typeface="Arial" pitchFamily="34" charset="0"/>
                <a:cs typeface="Arial" pitchFamily="34" charset="0"/>
              </a:rPr>
              <a:t>750 μαθητές   – 65 καθηγητές –κτίριο του 2004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l-GR" sz="2800" i="1" dirty="0" smtClean="0">
                <a:latin typeface="Arial" pitchFamily="34" charset="0"/>
                <a:cs typeface="Arial" pitchFamily="34" charset="0"/>
              </a:rPr>
              <a:t>11% ειδικές εκπαιδευτικές ανάγκες-13%  άλλη γλώσσα (Σομαλία, Ρωσία, Εσθονία)  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l-GR" sz="2800" i="1" dirty="0" smtClean="0">
                <a:latin typeface="Arial" pitchFamily="34" charset="0"/>
                <a:cs typeface="Arial" pitchFamily="34" charset="0"/>
              </a:rPr>
              <a:t>Μικτή περιοχή (και φτωχές οικογένειες και μετανάστες και πλούσιοι)</a:t>
            </a:r>
          </a:p>
          <a:p>
            <a:pPr algn="l">
              <a:buFont typeface="Wingdings" pitchFamily="2" charset="2"/>
              <a:buChar char="Ø"/>
            </a:pPr>
            <a:r>
              <a:rPr lang="el-GR" sz="2800" i="1" dirty="0" smtClean="0">
                <a:latin typeface="Arial" pitchFamily="34" charset="0"/>
                <a:cs typeface="Arial" pitchFamily="34" charset="0"/>
              </a:rPr>
              <a:t>90 λεπτά μάθημα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l-GR" sz="2400" i="1" dirty="0" smtClean="0">
                <a:latin typeface="Arial" pitchFamily="34" charset="0"/>
                <a:cs typeface="Arial" pitchFamily="34" charset="0"/>
              </a:rPr>
              <a:t>	8.30-10.00  (15’ διάλειμμα)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l-GR" sz="2400" i="1" dirty="0" smtClean="0">
                <a:latin typeface="Arial" pitchFamily="34" charset="0"/>
                <a:cs typeface="Arial" pitchFamily="34" charset="0"/>
              </a:rPr>
              <a:t>	10.15-11.45  (45’ γεύμα)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l-GR" sz="2400" i="1" dirty="0" smtClean="0">
                <a:latin typeface="Arial" pitchFamily="34" charset="0"/>
                <a:cs typeface="Arial" pitchFamily="34" charset="0"/>
              </a:rPr>
              <a:t>	12.30-2.00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l-GR" sz="2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Θέση κειμένου"/>
          <p:cNvSpPr>
            <a:spLocks noGrp="1"/>
          </p:cNvSpPr>
          <p:nvPr>
            <p:ph type="body" idx="1"/>
          </p:nvPr>
        </p:nvSpPr>
        <p:spPr>
          <a:xfrm>
            <a:off x="251520" y="764704"/>
            <a:ext cx="8424936" cy="5832648"/>
          </a:xfrm>
        </p:spPr>
        <p:txBody>
          <a:bodyPr>
            <a:normAutofit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l-GR" sz="2600" dirty="0" smtClean="0">
                <a:latin typeface="Arial" pitchFamily="34" charset="0"/>
                <a:cs typeface="Arial" pitchFamily="34" charset="0"/>
              </a:rPr>
              <a:t>Δουλεύουν σε ετερογενείς </a:t>
            </a:r>
            <a:r>
              <a:rPr lang="el-GR" sz="2600" b="1" dirty="0" smtClean="0">
                <a:latin typeface="Arial" pitchFamily="34" charset="0"/>
                <a:cs typeface="Arial" pitchFamily="34" charset="0"/>
              </a:rPr>
              <a:t>ομάδες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 των 4 τις οποίες επιλέγει ο καθηγητής ώστε να βοηθά ο ένας τον άλλον</a:t>
            </a:r>
          </a:p>
          <a:p>
            <a:pPr lvl="0" algn="just">
              <a:buFont typeface="Wingdings" pitchFamily="2" charset="2"/>
              <a:buChar char="Ø"/>
            </a:pPr>
            <a:r>
              <a:rPr lang="el-GR" sz="2600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Παιδιά με ειδικές εκπαιδευτικές ανάγκες:  </a:t>
            </a:r>
            <a:r>
              <a:rPr lang="el-GR" sz="2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Ενσωμάτωση με τον ειδικό δάσκαλο μέσα στην τάξη (τα ειδικά τμήματα από 4 έγιναν 1)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el-GR" sz="2600" b="1" dirty="0" smtClean="0">
                <a:latin typeface="Arial" pitchFamily="34" charset="0"/>
                <a:cs typeface="Arial" pitchFamily="34" charset="0"/>
              </a:rPr>
              <a:t>Η/Υ –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Ipads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600" b="1" dirty="0" smtClean="0">
                <a:latin typeface="Arial" pitchFamily="34" charset="0"/>
                <a:cs typeface="Arial" pitchFamily="34" charset="0"/>
              </a:rPr>
              <a:t>- Κινητά</a:t>
            </a:r>
            <a:endParaRPr lang="el-GR" sz="26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l-GR" sz="2600" dirty="0" smtClean="0">
                <a:latin typeface="Arial" pitchFamily="34" charset="0"/>
                <a:cs typeface="Arial" pitchFamily="34" charset="0"/>
              </a:rPr>
              <a:t>πρέπει να προσαρμοζόμαστε στην σύγχρονη πραγματικότητα </a:t>
            </a:r>
            <a:r>
              <a:rPr lang="el-GR" sz="2600" i="1" u="sng" dirty="0" smtClean="0">
                <a:latin typeface="Arial" pitchFamily="34" charset="0"/>
                <a:cs typeface="Arial" pitchFamily="34" charset="0"/>
              </a:rPr>
              <a:t>ΑΛΛΑ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 μόνο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6-7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iPADS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ανά τάξη ώστε να είναι κοινωνικοί</a:t>
            </a:r>
          </a:p>
          <a:p>
            <a:pPr lvl="0" algn="just">
              <a:buFont typeface="Wingdings" pitchFamily="2" charset="2"/>
              <a:buChar char="Ø"/>
            </a:pPr>
            <a:r>
              <a:rPr lang="el-GR" sz="2600" dirty="0" smtClean="0">
                <a:latin typeface="Arial" pitchFamily="34" charset="0"/>
                <a:cs typeface="Arial" pitchFamily="34" charset="0"/>
              </a:rPr>
              <a:t>μπορούν να έχουν κινητά στο μάθημα ώστε να τους αναθέσουν εργασία</a:t>
            </a:r>
          </a:p>
          <a:p>
            <a:pPr lvl="0" algn="just">
              <a:buFont typeface="Wingdings" pitchFamily="2" charset="2"/>
              <a:buChar char="Ø"/>
            </a:pPr>
            <a:r>
              <a:rPr lang="el-GR" sz="2600" dirty="0" smtClean="0">
                <a:latin typeface="Arial" pitchFamily="34" charset="0"/>
                <a:cs typeface="Arial" pitchFamily="34" charset="0"/>
              </a:rPr>
              <a:t>μπορούν να βγουν και έξω από την τάξη στους χώρους συνάντησης για να δουλέψουν</a:t>
            </a:r>
          </a:p>
          <a:p>
            <a:pPr lvl="0"/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_fin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3059832" cy="452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in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1" y="-1"/>
            <a:ext cx="6012160" cy="4509121"/>
          </a:xfrm>
          <a:prstGeom prst="rect">
            <a:avLst/>
          </a:prstGeom>
        </p:spPr>
      </p:pic>
      <p:sp>
        <p:nvSpPr>
          <p:cNvPr id="4" name="3 - Ορθογώνιο"/>
          <p:cNvSpPr/>
          <p:nvPr/>
        </p:nvSpPr>
        <p:spPr>
          <a:xfrm>
            <a:off x="0" y="4437112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200" dirty="0" smtClean="0"/>
              <a:t>Έκταση 338.000 </a:t>
            </a:r>
            <a:r>
              <a:rPr lang="el-GR" sz="3200" dirty="0" err="1" smtClean="0"/>
              <a:t>τετρ.χλμ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 </a:t>
            </a:r>
            <a:r>
              <a:rPr lang="el-GR" sz="2800" i="1" dirty="0" smtClean="0"/>
              <a:t>(Ελλάδα 132.000 </a:t>
            </a:r>
            <a:r>
              <a:rPr lang="el-GR" sz="2800" i="1" dirty="0" err="1" smtClean="0"/>
              <a:t>τετρ</a:t>
            </a:r>
            <a:r>
              <a:rPr lang="el-GR" sz="2800" i="1" dirty="0" smtClean="0"/>
              <a:t>. </a:t>
            </a:r>
            <a:r>
              <a:rPr lang="el-GR" sz="2800" i="1" dirty="0" err="1" smtClean="0"/>
              <a:t>Χλμ</a:t>
            </a:r>
            <a:r>
              <a:rPr lang="el-GR" sz="2800" i="1" dirty="0" smtClean="0"/>
              <a:t>)</a:t>
            </a:r>
            <a:r>
              <a:rPr lang="el-GR" sz="3200" dirty="0" smtClean="0"/>
              <a:t/>
            </a:r>
            <a:br>
              <a:rPr lang="el-GR" sz="3200" dirty="0" smtClean="0"/>
            </a:br>
            <a:r>
              <a:rPr lang="el-GR" sz="3200" dirty="0" smtClean="0"/>
              <a:t>Πληθυσμός 5.500.000 -Ελσίνκι 1.100.000</a:t>
            </a:r>
          </a:p>
          <a:p>
            <a:pPr algn="ctr"/>
            <a:r>
              <a:rPr lang="el-GR" sz="2800" i="1" dirty="0" smtClean="0"/>
              <a:t>(Ελλάδα 11.000.000 – Αθήνα 5.000.000)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l-G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Διαφορετικά τεστ</a:t>
            </a:r>
            <a:r>
              <a:rPr lang="el-G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ανάλογα με το επίπεδο: έτσι τα παιδιά μαθαίνουν να σέβονται την διαφορετικότητα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57985"/>
            <a:ext cx="6912768" cy="490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" y="1216352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Καλύτερο από το να διδάσκεις και να σε ακούνε είναι </a:t>
            </a:r>
            <a:r>
              <a:rPr lang="el-GR" sz="28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όσο μπορείς περισσότερο </a:t>
            </a:r>
            <a:r>
              <a:rPr kumimoji="0" lang="el-G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να δείχνεις</a:t>
            </a:r>
            <a:endParaRPr kumimoji="0" lang="el-G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Περισσότερη έμφαση στην κριτική σκέψη και όχι στην πολλή ύλη</a:t>
            </a:r>
            <a:endParaRPr kumimoji="0" lang="el-G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Υπάρχει πολλή ανεξαρτησία και εμπιστοσύνη στους δασκάλους</a:t>
            </a:r>
            <a:endParaRPr kumimoji="0" lang="el-G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Σέβονται την παιδικότητα (σχολείο στα 7, στις 2 πρώτες τάξεις το ωράριο είναι 10-1)</a:t>
            </a:r>
            <a:endParaRPr kumimoji="0" lang="el-GR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l-GR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ΑΠΟΨΗ ΤΟΥ ΔΙΕΥΘΥΝΤΗ: ΤΟ ΣΥΣΤΗΜΑ ΘΑ ΜΠΟΡΟΥΣΕ ΝΑ ΕΙΝΑΙ ΠΙΟ ΑΠΑΙΤΗΤΙΚΟ</a:t>
            </a:r>
            <a:endParaRPr kumimoji="0" lang="el-GR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51648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ΜΑΣ ΕΙΠΑΝ</a:t>
            </a:r>
            <a:endParaRPr lang="el-GR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5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5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245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851648" cy="1152128"/>
          </a:xfrm>
        </p:spPr>
        <p:txBody>
          <a:bodyPr/>
          <a:lstStyle/>
          <a:p>
            <a:pPr algn="ctr"/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ΣΧΟΛΕΙΟ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1700808"/>
            <a:ext cx="7854696" cy="4320480"/>
          </a:xfrm>
        </p:spPr>
        <p:txBody>
          <a:bodyPr>
            <a:normAutofit/>
          </a:bodyPr>
          <a:lstStyle/>
          <a:p>
            <a:pPr algn="ctr"/>
            <a:r>
              <a:rPr lang="el-GR" sz="2800" b="1" dirty="0" smtClean="0">
                <a:latin typeface="Arial" pitchFamily="34" charset="0"/>
                <a:cs typeface="Arial" pitchFamily="34" charset="0"/>
              </a:rPr>
              <a:t>Μόνο 7,8,9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grades</a:t>
            </a:r>
            <a:r>
              <a:rPr lang="el-GR" sz="2800" b="1" dirty="0" smtClean="0">
                <a:latin typeface="Arial" pitchFamily="34" charset="0"/>
                <a:cs typeface="Arial" pitchFamily="34" charset="0"/>
              </a:rPr>
              <a:t> (13-16)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l-GR" sz="2800" i="1" dirty="0" smtClean="0">
                <a:latin typeface="Arial" pitchFamily="34" charset="0"/>
                <a:cs typeface="Arial" pitchFamily="34" charset="0"/>
              </a:rPr>
              <a:t>340 μαθητές (6,6,7 τμήματα – 20 μαθητές ανά τμήμα) - 33 καθηγητές - 5 περιφερόμενους- 2 βοηθούς ειδικής αγωγής - 7 βοηθητικό προσωπικό (γραμματέας, ψυχολόγος, κοινωνική λειτουργός,…) 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l-GR" sz="2800" i="1" dirty="0" smtClean="0">
                <a:latin typeface="Arial" pitchFamily="34" charset="0"/>
                <a:cs typeface="Arial" pitchFamily="34" charset="0"/>
              </a:rPr>
              <a:t>κτίριο του 2013 – 40 αίθουσες (οι 20 μαθημάτων)</a:t>
            </a: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l-GR" sz="2800" i="1" dirty="0" smtClean="0">
                <a:latin typeface="Arial" pitchFamily="34" charset="0"/>
                <a:cs typeface="Arial" pitchFamily="34" charset="0"/>
              </a:rPr>
              <a:t>1 τάξη για ειδικές εκπαιδευτικές ανάγκες</a:t>
            </a:r>
          </a:p>
          <a:p>
            <a:pPr lvl="0" algn="just"/>
            <a:endParaRPr lang="el-G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424936" cy="5328592"/>
          </a:xfrm>
        </p:spPr>
        <p:txBody>
          <a:bodyPr>
            <a:noAutofit/>
          </a:bodyPr>
          <a:lstStyle/>
          <a:p>
            <a:pPr algn="just"/>
            <a:r>
              <a:rPr lang="el-GR" sz="2800" i="1" u="sng" dirty="0" smtClean="0">
                <a:latin typeface="Arial" pitchFamily="34" charset="0"/>
                <a:cs typeface="Arial" pitchFamily="34" charset="0"/>
              </a:rPr>
              <a:t>7 </a:t>
            </a:r>
            <a:r>
              <a:rPr lang="en-US" sz="2800" i="1" u="sng" dirty="0" smtClean="0">
                <a:latin typeface="Arial" pitchFamily="34" charset="0"/>
                <a:cs typeface="Arial" pitchFamily="34" charset="0"/>
              </a:rPr>
              <a:t>grade</a:t>
            </a:r>
            <a:r>
              <a:rPr lang="el-GR" sz="2800" i="1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l-GR" sz="2800" i="1" dirty="0" smtClean="0">
                <a:latin typeface="Arial" pitchFamily="34" charset="0"/>
                <a:cs typeface="Arial" pitchFamily="34" charset="0"/>
              </a:rPr>
              <a:t>  30 ώρες την εβδομάδα  </a:t>
            </a:r>
          </a:p>
          <a:p>
            <a:pPr algn="just"/>
            <a:r>
              <a:rPr lang="el-GR" sz="2800" i="1" u="sng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en-US" sz="2800" i="1" u="sng" dirty="0" smtClean="0">
                <a:latin typeface="Arial" pitchFamily="34" charset="0"/>
                <a:cs typeface="Arial" pitchFamily="34" charset="0"/>
              </a:rPr>
              <a:t>grade</a:t>
            </a:r>
            <a:r>
              <a:rPr lang="el-GR" sz="2800" i="1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i="1" dirty="0" smtClean="0">
                <a:latin typeface="Arial" pitchFamily="34" charset="0"/>
                <a:cs typeface="Arial" pitchFamily="34" charset="0"/>
              </a:rPr>
              <a:t>23 ώρες + 6 ώρες επιλογής</a:t>
            </a:r>
          </a:p>
          <a:p>
            <a:pPr algn="just"/>
            <a:r>
              <a:rPr lang="el-GR" sz="2800" i="1" dirty="0" smtClean="0">
                <a:latin typeface="Arial" pitchFamily="34" charset="0"/>
                <a:cs typeface="Arial" pitchFamily="34" charset="0"/>
              </a:rPr>
              <a:t> (ξένη γλώσσα, μουσική τέχνες, χειροτεχνία, προχωρημένα μαθηματικά, νέες τεχνολογίες, οικονομικά) </a:t>
            </a:r>
          </a:p>
          <a:p>
            <a:pPr algn="just"/>
            <a:r>
              <a:rPr lang="el-GR" sz="2800" i="1" u="sng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en-US" sz="2800" i="1" u="sng" dirty="0" smtClean="0">
                <a:latin typeface="Arial" pitchFamily="34" charset="0"/>
                <a:cs typeface="Arial" pitchFamily="34" charset="0"/>
              </a:rPr>
              <a:t>grade</a:t>
            </a:r>
            <a:r>
              <a:rPr lang="el-GR" sz="2800" i="1" u="sng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800" i="1" dirty="0" smtClean="0">
                <a:latin typeface="Arial" pitchFamily="34" charset="0"/>
                <a:cs typeface="Arial" pitchFamily="34" charset="0"/>
              </a:rPr>
              <a:t>25 ώρες + 6 επιλογής</a:t>
            </a:r>
          </a:p>
          <a:p>
            <a:pPr algn="just"/>
            <a:r>
              <a:rPr lang="el-GR" sz="2800" i="1" dirty="0" smtClean="0">
                <a:latin typeface="Arial" pitchFamily="34" charset="0"/>
                <a:cs typeface="Arial" pitchFamily="34" charset="0"/>
              </a:rPr>
              <a:t>45΄ μάθημα</a:t>
            </a:r>
          </a:p>
          <a:p>
            <a:pPr algn="just"/>
            <a:r>
              <a:rPr lang="el-GR" sz="2800" i="1" dirty="0" smtClean="0">
                <a:latin typeface="Arial" pitchFamily="34" charset="0"/>
                <a:cs typeface="Arial" pitchFamily="34" charset="0"/>
              </a:rPr>
              <a:t>8-3 αλλά κάποιοι μπορεί να ξεκινάν πιο αργά ανάλογα με το μάθημα επιλογής τους </a:t>
            </a:r>
          </a:p>
          <a:p>
            <a:pPr algn="l"/>
            <a:r>
              <a:rPr lang="el-GR" sz="2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i="1" dirty="0" smtClean="0">
                <a:latin typeface="Arial" pitchFamily="34" charset="0"/>
                <a:cs typeface="Arial" pitchFamily="34" charset="0"/>
              </a:rPr>
              <a:t>Διαλείμματα: 10’, 20΄υποχρεωτικά έξω,15΄, 30΄φαγητό, 20΄, 10΄</a:t>
            </a:r>
          </a:p>
          <a:p>
            <a:pPr algn="just"/>
            <a:endParaRPr lang="el-G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87072" cy="1872208"/>
          </a:xfrm>
        </p:spPr>
        <p:txBody>
          <a:bodyPr>
            <a:normAutofit/>
          </a:bodyPr>
          <a:lstStyle/>
          <a:p>
            <a:pPr algn="l"/>
            <a:r>
              <a:rPr lang="el-GR" sz="4800" i="1" dirty="0" smtClean="0"/>
              <a:t>1 </a:t>
            </a:r>
            <a:r>
              <a:rPr lang="en-US" sz="4800" i="1" dirty="0" smtClean="0"/>
              <a:t>flexible basic education class</a:t>
            </a:r>
            <a:r>
              <a:rPr lang="el-GR" sz="4800" i="1" dirty="0" smtClean="0"/>
              <a:t> = </a:t>
            </a:r>
            <a:r>
              <a:rPr lang="el-GR" sz="4000" b="0" dirty="0" smtClean="0">
                <a:latin typeface="Arial" pitchFamily="34" charset="0"/>
                <a:cs typeface="Arial" pitchFamily="34" charset="0"/>
              </a:rPr>
              <a:t>ευέλικτη τάξη βασικής εκπαίδευσης</a:t>
            </a:r>
            <a:endParaRPr lang="el-GR" sz="40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2132856"/>
            <a:ext cx="7854696" cy="4536504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Courier New" pitchFamily="49" charset="0"/>
              <a:buChar char="o"/>
            </a:pPr>
            <a:r>
              <a:rPr lang="el-GR" sz="6000" i="1" dirty="0" smtClean="0">
                <a:latin typeface="Arial" pitchFamily="34" charset="0"/>
                <a:cs typeface="Arial" pitchFamily="34" charset="0"/>
              </a:rPr>
              <a:t>10 μαθητές -1 δάσκαλος ειδικής αγωγής- μοιράζονται με τις υπόλοιπες τάξεις τον βοηθό και τον κοινωνικό λειτουργό.</a:t>
            </a:r>
          </a:p>
          <a:p>
            <a:pPr algn="just">
              <a:buFont typeface="Courier New" pitchFamily="49" charset="0"/>
              <a:buChar char="o"/>
            </a:pPr>
            <a:r>
              <a:rPr lang="el-GR" sz="6000" i="1" dirty="0" smtClean="0">
                <a:latin typeface="Arial" pitchFamily="34" charset="0"/>
                <a:cs typeface="Arial" pitchFamily="34" charset="0"/>
              </a:rPr>
              <a:t>για μαθητές αδιάφορους, με δυσκολίες λόγω κοινωνικών συνθηκών ώστε να μην εγκαταλείψουν το σχολείο και να μπορέσουν να συνεχίσουν στο Λύκειο. </a:t>
            </a:r>
          </a:p>
          <a:p>
            <a:pPr algn="just">
              <a:buFont typeface="Courier New" pitchFamily="49" charset="0"/>
              <a:buChar char="o"/>
            </a:pPr>
            <a:r>
              <a:rPr lang="el-GR" sz="6000" i="1" dirty="0" smtClean="0">
                <a:latin typeface="Arial" pitchFamily="34" charset="0"/>
                <a:cs typeface="Arial" pitchFamily="34" charset="0"/>
              </a:rPr>
              <a:t>3 φορές για 5-7 εβδομάδες  πηγαίνουν 3 μέρες την εβδομάδα σε εργασιακούς χώρους όπου συνεισφέρουν και έχουν να γράψουν και έκθεση για αυτή την εμπειρία.</a:t>
            </a:r>
            <a:endParaRPr lang="el-GR" sz="6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Courier New" pitchFamily="49" charset="0"/>
              <a:buChar char="o"/>
            </a:pPr>
            <a:endParaRPr lang="el-GR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85164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el-GR" i="1" dirty="0" smtClean="0"/>
              <a:t/>
            </a:r>
            <a:br>
              <a:rPr lang="el-GR" i="1" dirty="0" smtClean="0"/>
            </a:br>
            <a:r>
              <a:rPr lang="el-GR" i="1" dirty="0" smtClean="0"/>
              <a:t/>
            </a:r>
            <a:br>
              <a:rPr lang="el-GR" i="1" dirty="0" smtClean="0"/>
            </a:br>
            <a:r>
              <a:rPr lang="el-GR" i="1" dirty="0" smtClean="0"/>
              <a:t/>
            </a:r>
            <a:br>
              <a:rPr lang="el-GR" i="1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i="1" dirty="0" smtClean="0"/>
              <a:t> 3</a:t>
            </a:r>
            <a:r>
              <a:rPr lang="el-GR" i="1" baseline="30000" dirty="0" smtClean="0"/>
              <a:t>ο</a:t>
            </a:r>
            <a:r>
              <a:rPr lang="el-GR" i="1" dirty="0" smtClean="0"/>
              <a:t> ΣΧΟΛΕΙΟ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1556792"/>
            <a:ext cx="8431088" cy="4968552"/>
          </a:xfrm>
        </p:spPr>
        <p:txBody>
          <a:bodyPr>
            <a:normAutofit fontScale="550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l-GR" sz="5100" i="1" dirty="0" smtClean="0">
                <a:latin typeface="Arial" pitchFamily="34" charset="0"/>
                <a:cs typeface="Arial" pitchFamily="34" charset="0"/>
              </a:rPr>
              <a:t>418 μαθητές: </a:t>
            </a:r>
            <a:r>
              <a:rPr lang="el-GR" sz="4400" i="1" dirty="0" smtClean="0">
                <a:latin typeface="Arial" pitchFamily="34" charset="0"/>
                <a:cs typeface="Arial" pitchFamily="34" charset="0"/>
              </a:rPr>
              <a:t>205 1-6 </a:t>
            </a:r>
            <a:r>
              <a:rPr lang="en-US" sz="4400" i="1" dirty="0" smtClean="0">
                <a:latin typeface="Arial" pitchFamily="34" charset="0"/>
                <a:cs typeface="Arial" pitchFamily="34" charset="0"/>
              </a:rPr>
              <a:t>grade</a:t>
            </a:r>
            <a:r>
              <a:rPr lang="el-GR" sz="4400" i="1" dirty="0" smtClean="0">
                <a:latin typeface="Arial" pitchFamily="34" charset="0"/>
                <a:cs typeface="Arial" pitchFamily="34" charset="0"/>
              </a:rPr>
              <a:t> (δημοτικό) και 213 7-9 </a:t>
            </a:r>
            <a:r>
              <a:rPr lang="en-US" sz="4400" i="1" dirty="0" smtClean="0">
                <a:latin typeface="Arial" pitchFamily="34" charset="0"/>
                <a:cs typeface="Arial" pitchFamily="34" charset="0"/>
              </a:rPr>
              <a:t>grade</a:t>
            </a:r>
            <a:endParaRPr lang="el-GR" sz="4400" i="1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l-GR" sz="5100" i="1" dirty="0" smtClean="0">
                <a:latin typeface="Arial" pitchFamily="34" charset="0"/>
                <a:cs typeface="Arial" pitchFamily="34" charset="0"/>
              </a:rPr>
              <a:t>11 δάσκαλοι -18 καθηγητές -3 ειδικής αγωγής (για όλους) - 8 βοηθοί – 1 σύμβουλος καθοδήγησης (κάτι σαν παιδαγωγικής ευθύνης)</a:t>
            </a:r>
            <a:endParaRPr lang="el-GR" sz="51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l-GR" sz="5100" i="1" dirty="0" smtClean="0">
                <a:latin typeface="Arial" pitchFamily="34" charset="0"/>
                <a:cs typeface="Arial" pitchFamily="34" charset="0"/>
              </a:rPr>
              <a:t>βοηθητικό προσωπικό (1 νοσοκόμα για 4 μέρες, 1 κοινωνική  λειτουργός και 1 ψυχολόγος για 3 μέρες, 2 καθαρίστριες, 4 άτομα στην κουζίνα, 2 επιστάτες)</a:t>
            </a:r>
            <a:endParaRPr lang="el-GR" sz="51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Ø"/>
            </a:pPr>
            <a:r>
              <a:rPr lang="el-GR" sz="5100" i="1" dirty="0" smtClean="0">
                <a:latin typeface="Arial" pitchFamily="34" charset="0"/>
                <a:cs typeface="Arial" pitchFamily="34" charset="0"/>
              </a:rPr>
              <a:t>κτίριο του 1966-ανακαινίστηκε το 1986</a:t>
            </a:r>
            <a:endParaRPr lang="el-GR" sz="51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5100" i="1" dirty="0" smtClean="0">
                <a:latin typeface="Arial" pitchFamily="34" charset="0"/>
                <a:cs typeface="Arial" pitchFamily="34" charset="0"/>
              </a:rPr>
              <a:t> Ξεκινάν 8.05 (45’ μαθήματα)</a:t>
            </a:r>
            <a:endParaRPr lang="el-GR" sz="51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5100" i="1" dirty="0" smtClean="0">
                <a:latin typeface="Arial" pitchFamily="34" charset="0"/>
                <a:cs typeface="Arial" pitchFamily="34" charset="0"/>
              </a:rPr>
              <a:t>1 -2 </a:t>
            </a:r>
            <a:r>
              <a:rPr lang="en-US" sz="5100" i="1" dirty="0" smtClean="0">
                <a:latin typeface="Arial" pitchFamily="34" charset="0"/>
                <a:cs typeface="Arial" pitchFamily="34" charset="0"/>
              </a:rPr>
              <a:t>grade</a:t>
            </a:r>
            <a:r>
              <a:rPr lang="el-GR" sz="5100" i="1" dirty="0" smtClean="0">
                <a:latin typeface="Arial" pitchFamily="34" charset="0"/>
                <a:cs typeface="Arial" pitchFamily="34" charset="0"/>
              </a:rPr>
              <a:t> 20 ώρες/εβδομάδα</a:t>
            </a:r>
            <a:endParaRPr lang="el-GR" sz="51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5100" i="1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en-US" sz="5100" i="1" dirty="0" smtClean="0">
                <a:latin typeface="Arial" pitchFamily="34" charset="0"/>
                <a:cs typeface="Arial" pitchFamily="34" charset="0"/>
              </a:rPr>
              <a:t>grade</a:t>
            </a:r>
            <a:r>
              <a:rPr lang="el-GR" sz="5100" i="1" dirty="0" smtClean="0">
                <a:latin typeface="Arial" pitchFamily="34" charset="0"/>
                <a:cs typeface="Arial" pitchFamily="34" charset="0"/>
              </a:rPr>
              <a:t> 30 ώρες/εβδομάδα</a:t>
            </a:r>
          </a:p>
          <a:p>
            <a:pPr algn="just">
              <a:buFont typeface="Wingdings" pitchFamily="2" charset="2"/>
              <a:buChar char="Ø"/>
            </a:pPr>
            <a:r>
              <a:rPr lang="el-GR" sz="5100" i="1" dirty="0" smtClean="0">
                <a:latin typeface="Arial" pitchFamily="34" charset="0"/>
                <a:cs typeface="Arial" pitchFamily="34" charset="0"/>
              </a:rPr>
              <a:t>4 ειδικές τάξεις με 39 μαθητές -1 τάξη με σκύλο</a:t>
            </a:r>
            <a:endParaRPr lang="el-GR" sz="51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l-GR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251520" y="764704"/>
            <a:ext cx="8568952" cy="5544616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el-GR" dirty="0" smtClean="0">
                <a:latin typeface="Arial" pitchFamily="34" charset="0"/>
                <a:cs typeface="Arial" pitchFamily="34" charset="0"/>
              </a:rPr>
              <a:t>Οι καθηγητές οργανώνονται σε 4 ομάδες και αλλάζουν ομάδα κάθε 3 χρόνια</a:t>
            </a:r>
          </a:p>
          <a:p>
            <a:pPr lvl="0" algn="just"/>
            <a:r>
              <a:rPr lang="el-GR" dirty="0" smtClean="0">
                <a:latin typeface="Arial" pitchFamily="34" charset="0"/>
                <a:cs typeface="Arial" pitchFamily="34" charset="0"/>
              </a:rPr>
              <a:t>-- πρόγραμμα σπουδών και αξιολόγηση</a:t>
            </a:r>
          </a:p>
          <a:p>
            <a:pPr lvl="0" algn="just"/>
            <a:r>
              <a:rPr lang="el-GR" dirty="0" smtClean="0">
                <a:latin typeface="Arial" pitchFamily="34" charset="0"/>
                <a:cs typeface="Arial" pitchFamily="34" charset="0"/>
              </a:rPr>
              <a:t>-- νέες τεχνολογίες</a:t>
            </a:r>
          </a:p>
          <a:p>
            <a:pPr lvl="0" algn="just"/>
            <a:r>
              <a:rPr lang="el-GR" dirty="0" smtClean="0">
                <a:latin typeface="Arial" pitchFamily="34" charset="0"/>
                <a:cs typeface="Arial" pitchFamily="34" charset="0"/>
              </a:rPr>
              <a:t>-- εκπαιδευτικό περιβάλλον</a:t>
            </a:r>
          </a:p>
          <a:p>
            <a:pPr lvl="0" algn="just"/>
            <a:r>
              <a:rPr lang="el-GR" dirty="0" smtClean="0">
                <a:latin typeface="Arial" pitchFamily="34" charset="0"/>
                <a:cs typeface="Arial" pitchFamily="34" charset="0"/>
              </a:rPr>
              <a:t>-- ευημερία και συμμετοχή</a:t>
            </a:r>
          </a:p>
          <a:p>
            <a:pPr lvl="0" algn="just"/>
            <a:r>
              <a:rPr lang="el-GR" dirty="0" smtClean="0">
                <a:latin typeface="Arial" pitchFamily="34" charset="0"/>
                <a:cs typeface="Arial" pitchFamily="34" charset="0"/>
              </a:rPr>
              <a:t>Ο αρχηγός της κάθε ομάδας και ο διευθυντής αποτελούν την ηγετική ομάδα του σχολείου και υπάρχουν κάποιες αρχές που ακολουθούν</a:t>
            </a:r>
          </a:p>
          <a:p>
            <a:pPr lvl="0" algn="just">
              <a:buFont typeface="Wingdings" pitchFamily="2" charset="2"/>
              <a:buChar char="§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Καθένας είναι σημαντικός και μπορεί να εκφράσει την γνώμη του.</a:t>
            </a:r>
          </a:p>
          <a:p>
            <a:pPr lvl="0" algn="just">
              <a:buFont typeface="Wingdings" pitchFamily="2" charset="2"/>
              <a:buChar char="§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Ακούμε τις απόψεις όλων, συζητάμε και μετά αποφασίζουμε ανά ομάδα</a:t>
            </a:r>
          </a:p>
          <a:p>
            <a:pPr lvl="0" algn="just">
              <a:buFont typeface="Wingdings" pitchFamily="2" charset="2"/>
              <a:buChar char="§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Τελικές αποφάσεις παίρνουμε όλοι μαζί</a:t>
            </a:r>
          </a:p>
          <a:p>
            <a:pPr lvl="0" algn="just">
              <a:buFont typeface="Wingdings" pitchFamily="2" charset="2"/>
              <a:buChar char="§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Αν ένας δάσκαλος χρειάζεται βοήθεια, τον βοηθάμε</a:t>
            </a:r>
          </a:p>
          <a:p>
            <a:endParaRPr lang="el-GR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548680"/>
            <a:ext cx="7854696" cy="5904656"/>
          </a:xfrm>
        </p:spPr>
        <p:txBody>
          <a:bodyPr>
            <a:normAutofit/>
          </a:bodyPr>
          <a:lstStyle/>
          <a:p>
            <a:pPr lvl="0" algn="just"/>
            <a:r>
              <a:rPr lang="el-GR" sz="2400" b="1" dirty="0" smtClean="0">
                <a:latin typeface="Arial" pitchFamily="34" charset="0"/>
                <a:cs typeface="Arial" pitchFamily="34" charset="0"/>
              </a:rPr>
              <a:t>Συμφωνία αλληλεπίδρασης μεταξύ των καθηγητών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Ακούω και σέβομαι τον συνάδελφό μου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Είμαι ευέλικτος και δίνω προσοχή στον καθένα 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Κάνω τα καθήκοντά μου δεόντως και δίνω τον καλύτερό μου εαυτό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Δίνω συμβουλές και μοιράζομαι ιδέες και καλές πρακτικές με όλους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Μιλάω για τα προβλήματα και δύσκολα θέματα και προσπαθώ να τα λύσω 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Μοιράζομαι τις πληροφορίες που είναι απαραίτητες για την δουλειά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Δεν κάνω κλίκες</a:t>
            </a:r>
          </a:p>
          <a:p>
            <a:pPr lvl="1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>
                <a:latin typeface="Arial" pitchFamily="34" charset="0"/>
                <a:cs typeface="Arial" pitchFamily="34" charset="0"/>
              </a:rPr>
              <a:t>Πιστεύω στο καλό</a:t>
            </a:r>
          </a:p>
          <a:p>
            <a:pPr algn="just"/>
            <a:endParaRPr lang="el-GR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548680"/>
            <a:ext cx="7854696" cy="5760640"/>
          </a:xfrm>
        </p:spPr>
        <p:txBody>
          <a:bodyPr/>
          <a:lstStyle/>
          <a:p>
            <a:pPr lvl="0" algn="ctr"/>
            <a:r>
              <a:rPr lang="el-GR" dirty="0" smtClean="0"/>
              <a:t>Υπάρχει</a:t>
            </a:r>
            <a:r>
              <a:rPr lang="el-GR" b="1" dirty="0" smtClean="0"/>
              <a:t> ομάδα για το καλό των μαθητών</a:t>
            </a:r>
            <a:endParaRPr lang="el-GR" dirty="0" smtClean="0"/>
          </a:p>
          <a:p>
            <a:pPr lvl="0" algn="just"/>
            <a:r>
              <a:rPr lang="el-GR" dirty="0" smtClean="0"/>
              <a:t>κοινωνική  λειτουργός, σύμβουλος, ψυχολόγος, νοσοκόμα, δάσκαλοι ειδικής αγωγής, υποδιευθυντές και διευθυντής: συναντιούνται 1 φορά την εβδομάδα και συζητάν για κάθε τμήμα</a:t>
            </a:r>
          </a:p>
          <a:p>
            <a:pPr algn="ctr"/>
            <a:r>
              <a:rPr lang="el-GR" b="1" dirty="0" err="1" smtClean="0"/>
              <a:t>Bulling</a:t>
            </a:r>
            <a:endParaRPr lang="el-GR" dirty="0" smtClean="0"/>
          </a:p>
          <a:p>
            <a:pPr algn="just"/>
            <a:r>
              <a:rPr lang="el-GR" dirty="0" smtClean="0"/>
              <a:t>Μιλούν με το θύμα και τον θύτη ξεχωριστά και έπειτα υπογράφουν μία συμφωνία</a:t>
            </a:r>
          </a:p>
          <a:p>
            <a:pPr algn="ctr"/>
            <a:r>
              <a:rPr lang="el-GR" b="1" dirty="0" smtClean="0"/>
              <a:t>ΓΕΝΙΚΑ</a:t>
            </a:r>
            <a:endParaRPr lang="el-GR" dirty="0" smtClean="0"/>
          </a:p>
          <a:p>
            <a:pPr algn="just"/>
            <a:r>
              <a:rPr lang="el-GR" dirty="0" smtClean="0"/>
              <a:t>Στόχος να δημιουργήσουν ένα ασφαλές, χαλαρό και </a:t>
            </a:r>
            <a:r>
              <a:rPr lang="en-US" dirty="0" smtClean="0"/>
              <a:t>inspiring </a:t>
            </a:r>
            <a:r>
              <a:rPr lang="el-GR" dirty="0" smtClean="0"/>
              <a:t>εκπαιδευτικό περιβάλλον. Αυτό δημιουργεί εμπιστοσύνη.</a:t>
            </a:r>
          </a:p>
          <a:p>
            <a:pPr algn="just"/>
            <a:endParaRPr lang="el-GR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Ειδικές εκπαιδευτικές ανάγκες</a:t>
            </a:r>
            <a:endParaRPr lang="el-GR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Μερική ενσωμάτωση + βοηθός </a:t>
            </a:r>
          </a:p>
          <a:p>
            <a:r>
              <a:rPr lang="el-G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Ειδικές τάξεις</a:t>
            </a:r>
          </a:p>
          <a:p>
            <a:r>
              <a:rPr lang="el-G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Τάξεις με σκύλους ως μέθοδος θεραπείας – εκπαίδευσης</a:t>
            </a:r>
          </a:p>
          <a:p>
            <a:r>
              <a:rPr lang="el-GR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Ειδικά σχολεία</a:t>
            </a:r>
            <a:endParaRPr lang="el-GR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2 Εικόνα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650246" cy="6799334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620688"/>
            <a:ext cx="7772400" cy="978384"/>
          </a:xfrm>
        </p:spPr>
        <p:txBody>
          <a:bodyPr/>
          <a:lstStyle/>
          <a:p>
            <a:r>
              <a:rPr lang="el-GR" dirty="0" smtClean="0"/>
              <a:t>ΕΠΙΜΕΡΟΥΣ ΘΕΜΑΤΑ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1628800"/>
            <a:ext cx="7772400" cy="4536504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l-GR" sz="4000" dirty="0" smtClean="0">
                <a:latin typeface="Arial" pitchFamily="34" charset="0"/>
                <a:cs typeface="Arial" pitchFamily="34" charset="0"/>
              </a:rPr>
              <a:t>Αντικαταστάτες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4000" dirty="0" smtClean="0">
                <a:latin typeface="Arial" pitchFamily="34" charset="0"/>
                <a:cs typeface="Arial" pitchFamily="34" charset="0"/>
              </a:rPr>
              <a:t>Ωράριο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On line </a:t>
            </a:r>
            <a:r>
              <a:rPr lang="el-GR" sz="4000" dirty="0" smtClean="0">
                <a:latin typeface="Arial" pitchFamily="34" charset="0"/>
                <a:cs typeface="Arial" pitchFamily="34" charset="0"/>
              </a:rPr>
              <a:t>ενημέρωση γονιών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sz="4000" dirty="0" smtClean="0">
                <a:latin typeface="Arial" pitchFamily="34" charset="0"/>
                <a:cs typeface="Arial" pitchFamily="34" charset="0"/>
              </a:rPr>
              <a:t>για απουσίες</a:t>
            </a:r>
          </a:p>
          <a:p>
            <a:pPr>
              <a:buFont typeface="Wingdings" pitchFamily="2" charset="2"/>
              <a:buChar char="Ø"/>
            </a:pPr>
            <a:r>
              <a:rPr lang="el-GR" sz="4000" dirty="0" smtClean="0">
                <a:latin typeface="Arial" pitchFamily="34" charset="0"/>
                <a:cs typeface="Arial" pitchFamily="34" charset="0"/>
              </a:rPr>
              <a:t>Ενημέρωση γονέων για επίδοση</a:t>
            </a:r>
          </a:p>
          <a:p>
            <a:pPr>
              <a:buFont typeface="Wingdings" pitchFamily="2" charset="2"/>
              <a:buChar char="Ø"/>
            </a:pPr>
            <a:r>
              <a:rPr lang="el-GR" sz="4000" dirty="0" smtClean="0">
                <a:latin typeface="Arial" pitchFamily="34" charset="0"/>
                <a:cs typeface="Arial" pitchFamily="34" charset="0"/>
              </a:rPr>
              <a:t>Πρόσληψη καθηγητών</a:t>
            </a:r>
          </a:p>
          <a:p>
            <a:pPr>
              <a:buFont typeface="Wingdings" pitchFamily="2" charset="2"/>
              <a:buChar char="Ø"/>
            </a:pPr>
            <a:r>
              <a:rPr lang="el-GR" sz="4000" dirty="0" smtClean="0">
                <a:latin typeface="Arial" pitchFamily="34" charset="0"/>
                <a:cs typeface="Arial" pitchFamily="34" charset="0"/>
              </a:rPr>
              <a:t>Αξιολόγηση</a:t>
            </a:r>
          </a:p>
          <a:p>
            <a:pPr>
              <a:buFont typeface="Wingdings" pitchFamily="2" charset="2"/>
              <a:buChar char="Ø"/>
            </a:pPr>
            <a:r>
              <a:rPr lang="el-GR" sz="4000" dirty="0" smtClean="0">
                <a:latin typeface="Arial" pitchFamily="34" charset="0"/>
                <a:cs typeface="Arial" pitchFamily="34" charset="0"/>
              </a:rPr>
              <a:t>Κοπάνα</a:t>
            </a:r>
          </a:p>
          <a:p>
            <a:pPr>
              <a:buFont typeface="Wingdings" pitchFamily="2" charset="2"/>
              <a:buChar char="Ø"/>
            </a:pPr>
            <a:r>
              <a:rPr lang="el-GR" sz="4000" dirty="0" smtClean="0">
                <a:latin typeface="Arial" pitchFamily="34" charset="0"/>
                <a:cs typeface="Arial" pitchFamily="34" charset="0"/>
              </a:rPr>
              <a:t>Φροντιστήριο</a:t>
            </a:r>
          </a:p>
          <a:p>
            <a:pPr>
              <a:buFont typeface="Wingdings" pitchFamily="2" charset="2"/>
              <a:buChar char="Ø"/>
            </a:pPr>
            <a:r>
              <a:rPr lang="el-GR" sz="4000" dirty="0" smtClean="0">
                <a:latin typeface="Arial" pitchFamily="34" charset="0"/>
                <a:cs typeface="Arial" pitchFamily="34" charset="0"/>
              </a:rPr>
              <a:t>Αγγλικά</a:t>
            </a:r>
          </a:p>
          <a:p>
            <a:pPr>
              <a:buFont typeface="Wingdings" pitchFamily="2" charset="2"/>
              <a:buChar char="Ø"/>
            </a:pPr>
            <a:r>
              <a:rPr lang="en-US" sz="4000" smtClean="0">
                <a:latin typeface="Arial" pitchFamily="34" charset="0"/>
                <a:cs typeface="Arial" pitchFamily="34" charset="0"/>
              </a:rPr>
              <a:t>Homework</a:t>
            </a:r>
          </a:p>
          <a:p>
            <a:endParaRPr lang="el-GR" sz="4000" dirty="0" smtClean="0">
              <a:latin typeface="Arial" pitchFamily="34" charset="0"/>
              <a:cs typeface="Arial" pitchFamily="34" charset="0"/>
            </a:endParaRPr>
          </a:p>
          <a:p>
            <a:endParaRPr lang="el-GR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51648" cy="977280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 ΠΡΟΒΛΗΜΑΤΑ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1700808"/>
            <a:ext cx="7854696" cy="4392488"/>
          </a:xfrm>
        </p:spPr>
        <p:txBody>
          <a:bodyPr/>
          <a:lstStyle/>
          <a:p>
            <a:pPr lvl="0" algn="just">
              <a:buFont typeface="Arial" pitchFamily="34" charset="0"/>
              <a:buChar char="•"/>
            </a:pPr>
            <a:r>
              <a:rPr lang="el-GR" sz="3200" dirty="0" smtClean="0">
                <a:latin typeface="Arial" pitchFamily="34" charset="0"/>
                <a:cs typeface="Arial" pitchFamily="34" charset="0"/>
              </a:rPr>
              <a:t>Τα αποτελέσματα του PISA έχουν πέσει</a:t>
            </a:r>
          </a:p>
          <a:p>
            <a:pPr lvl="0" algn="just">
              <a:buFont typeface="Arial" pitchFamily="34" charset="0"/>
              <a:buChar char="•"/>
            </a:pPr>
            <a:r>
              <a:rPr lang="el-GR" sz="3200" dirty="0" smtClean="0">
                <a:latin typeface="Arial" pitchFamily="34" charset="0"/>
                <a:cs typeface="Arial" pitchFamily="34" charset="0"/>
              </a:rPr>
              <a:t>Τα κορίτσια είναι καλύτερα από τα αγόρια</a:t>
            </a:r>
          </a:p>
          <a:p>
            <a:pPr lvl="0" algn="just">
              <a:buFont typeface="Arial" pitchFamily="34" charset="0"/>
              <a:buChar char="•"/>
            </a:pPr>
            <a:r>
              <a:rPr lang="el-GR" sz="3200" dirty="0" smtClean="0">
                <a:latin typeface="Arial" pitchFamily="34" charset="0"/>
                <a:cs typeface="Arial" pitchFamily="34" charset="0"/>
              </a:rPr>
              <a:t>Πως μπορεί το σχολείο να συναγωνιστεί με την διασκέδαση μέσω Internet;</a:t>
            </a:r>
          </a:p>
          <a:p>
            <a:pPr lvl="0" algn="just">
              <a:buFont typeface="Arial" pitchFamily="34" charset="0"/>
              <a:buChar char="•"/>
            </a:pPr>
            <a:r>
              <a:rPr lang="el-GR" sz="3200" dirty="0" smtClean="0">
                <a:latin typeface="Arial" pitchFamily="34" charset="0"/>
                <a:cs typeface="Arial" pitchFamily="34" charset="0"/>
              </a:rPr>
              <a:t>Πώς να κινητοποιήσεις τους μαθητές να ενδιαφερθούν και να  δουλέψουν για την μάθηση όταν δεν δίνει άμεσα αποτελέσματα;</a:t>
            </a:r>
          </a:p>
          <a:p>
            <a:endParaRPr lang="el-GR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533400" y="404664"/>
            <a:ext cx="8287072" cy="6264696"/>
          </a:xfrm>
        </p:spPr>
        <p:txBody>
          <a:bodyPr>
            <a:normAutofit fontScale="70000" lnSpcReduction="20000"/>
          </a:bodyPr>
          <a:lstStyle/>
          <a:p>
            <a:pPr lvl="0" algn="just">
              <a:buClr>
                <a:srgbClr val="FF0000"/>
              </a:buClr>
              <a:buSzPct val="100000"/>
              <a:buFont typeface="Wingdings" pitchFamily="2" charset="2"/>
              <a:buChar char="v"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It’s a low stress culture – they appreciate a relaxed way of life</a:t>
            </a:r>
            <a:endParaRPr lang="el-GR" sz="4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Clr>
                <a:srgbClr val="FF0000"/>
              </a:buClr>
              <a:buSzPct val="100000"/>
              <a:buFont typeface="Wingdings" pitchFamily="2" charset="2"/>
              <a:buChar char="v"/>
            </a:pPr>
            <a:r>
              <a:rPr lang="el-GR" sz="4000" dirty="0" smtClean="0">
                <a:latin typeface="Arial" pitchFamily="34" charset="0"/>
                <a:cs typeface="Arial" pitchFamily="34" charset="0"/>
              </a:rPr>
              <a:t>Εκπαίδευση σημαίνει δημιουργία ταυτότητας</a:t>
            </a:r>
          </a:p>
          <a:p>
            <a:pPr lvl="0" algn="just">
              <a:buClr>
                <a:srgbClr val="FF0000"/>
              </a:buClr>
              <a:buSzPct val="100000"/>
              <a:buFont typeface="Wingdings" pitchFamily="2" charset="2"/>
              <a:buChar char="v"/>
            </a:pPr>
            <a:r>
              <a:rPr lang="el-GR" sz="4000" dirty="0" smtClean="0">
                <a:latin typeface="Arial" pitchFamily="34" charset="0"/>
                <a:cs typeface="Arial" pitchFamily="34" charset="0"/>
              </a:rPr>
              <a:t>‘Ισες ευκαιρίες για όλους ανεξάρτητα από την καταγωγή τους, το μέρος που ζούνε κτλ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4000" dirty="0" smtClean="0">
                <a:latin typeface="Arial" pitchFamily="34" charset="0"/>
                <a:cs typeface="Arial" pitchFamily="34" charset="0"/>
              </a:rPr>
              <a:t>Σεβασμός και εμπιστοσύνη στους δασκάλους και τα ακαδημαϊκά τους προσόντα. Η διδασκαλία είναι ένα επάγγελμα δημοφιλές, χαίρει εκτίμησης και ανεξαρτησίας. 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4000" dirty="0" smtClean="0">
                <a:latin typeface="Arial" pitchFamily="34" charset="0"/>
                <a:cs typeface="Arial" pitchFamily="34" charset="0"/>
              </a:rPr>
              <a:t>Υποστήριξη από το κράτος :</a:t>
            </a:r>
          </a:p>
          <a:p>
            <a:pPr lvl="1" algn="just">
              <a:buClr>
                <a:srgbClr val="FF0000"/>
              </a:buClr>
              <a:buFont typeface="Courier New" pitchFamily="49" charset="0"/>
              <a:buChar char="o"/>
            </a:pPr>
            <a:r>
              <a:rPr lang="el-GR" sz="4000" dirty="0" smtClean="0">
                <a:latin typeface="Arial" pitchFamily="34" charset="0"/>
                <a:cs typeface="Arial" pitchFamily="34" charset="0"/>
              </a:rPr>
              <a:t>ψυχολόγοι, κοινωνικοί λειτουργοί, ειδικής αγωγής, βοηθοί</a:t>
            </a:r>
          </a:p>
          <a:p>
            <a:pPr lvl="1" algn="just">
              <a:buClr>
                <a:srgbClr val="FF0000"/>
              </a:buClr>
              <a:buFont typeface="Courier New" pitchFamily="49" charset="0"/>
              <a:buChar char="o"/>
            </a:pPr>
            <a:r>
              <a:rPr lang="el-GR" sz="4000" dirty="0" smtClean="0">
                <a:latin typeface="Arial" pitchFamily="34" charset="0"/>
                <a:cs typeface="Arial" pitchFamily="34" charset="0"/>
              </a:rPr>
              <a:t>Υποδομές</a:t>
            </a:r>
          </a:p>
          <a:p>
            <a:pPr lvl="0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4000" dirty="0" smtClean="0">
                <a:latin typeface="Arial" pitchFamily="34" charset="0"/>
                <a:cs typeface="Arial" pitchFamily="34" charset="0"/>
              </a:rPr>
              <a:t>Χαλαρό και ήσυχο μαθησιακό περιβάλλον. Όμορφο περιβάλλον εργασίας και άνετοι χώροι χαλάρωσης των μαθητών. </a:t>
            </a:r>
            <a:endParaRPr lang="el-GR" sz="2400" dirty="0" smtClean="0"/>
          </a:p>
          <a:p>
            <a:endParaRPr lang="el-GR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23528" y="548680"/>
            <a:ext cx="8496944" cy="5976664"/>
          </a:xfrm>
        </p:spPr>
        <p:txBody>
          <a:bodyPr>
            <a:normAutofit fontScale="92500" lnSpcReduction="10000"/>
          </a:bodyPr>
          <a:lstStyle/>
          <a:p>
            <a:pPr lvl="0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3200" dirty="0" smtClean="0">
                <a:latin typeface="Arial" pitchFamily="34" charset="0"/>
                <a:cs typeface="Arial" pitchFamily="34" charset="0"/>
              </a:rPr>
              <a:t>Ανεξαρτησία – αυτονομία  και υπευθυνότητα μαθητών από μικρή ηλικία</a:t>
            </a:r>
          </a:p>
          <a:p>
            <a:pPr lvl="1" algn="just">
              <a:buClr>
                <a:srgbClr val="FF0000"/>
              </a:buClr>
              <a:buFont typeface="Courier New" pitchFamily="49" charset="0"/>
              <a:buChar char="o"/>
            </a:pPr>
            <a:r>
              <a:rPr lang="el-GR" sz="3200" dirty="0" smtClean="0">
                <a:latin typeface="Arial" pitchFamily="34" charset="0"/>
                <a:cs typeface="Arial" pitchFamily="34" charset="0"/>
              </a:rPr>
              <a:t>Οι μαθητές είναι υπεύθυνοι για την μάθηση και όχι οι καθηγητές.</a:t>
            </a:r>
          </a:p>
          <a:p>
            <a:pPr lvl="1" algn="just">
              <a:buClr>
                <a:srgbClr val="FF0000"/>
              </a:buClr>
              <a:buFont typeface="Courier New" pitchFamily="49" charset="0"/>
              <a:buChar char="o"/>
            </a:pPr>
            <a:r>
              <a:rPr lang="el-GR" sz="3200" dirty="0" smtClean="0">
                <a:latin typeface="Arial" pitchFamily="34" charset="0"/>
                <a:cs typeface="Arial" pitchFamily="34" charset="0"/>
              </a:rPr>
              <a:t>Αλληλοβοήθεια μαθητών, οι μεγάλοι προς τα μικρά, οι δυνατοί προς τους πιο  αδύνατους</a:t>
            </a:r>
          </a:p>
          <a:p>
            <a:pPr lvl="1" algn="just">
              <a:buClr>
                <a:srgbClr val="FF0000"/>
              </a:buClr>
              <a:buFont typeface="Courier New" pitchFamily="49" charset="0"/>
              <a:buChar char="o"/>
            </a:pPr>
            <a:r>
              <a:rPr lang="el-GR" sz="3200" dirty="0" smtClean="0">
                <a:latin typeface="Arial" pitchFamily="34" charset="0"/>
                <a:cs typeface="Arial" pitchFamily="34" charset="0"/>
              </a:rPr>
              <a:t>Ανάθεση εργασιών - καθηκόντων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3200" dirty="0" smtClean="0">
                <a:latin typeface="Arial" pitchFamily="34" charset="0"/>
                <a:cs typeface="Arial" pitchFamily="34" charset="0"/>
              </a:rPr>
              <a:t>Λιγότεροι κανόνες, έμφαση στα θετικά και στην προσπάθεια και όχι στα λάθη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l-GR" sz="3200" dirty="0" smtClean="0">
                <a:latin typeface="Arial" pitchFamily="34" charset="0"/>
                <a:cs typeface="Arial" pitchFamily="34" charset="0"/>
              </a:rPr>
              <a:t>Δεν «ανεβάζουν» ακόμα περισσότερο τους καλούς αλλά προσπαθούν να «ανεβάσουν» τους αδύναμους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851648" cy="648072"/>
          </a:xfrm>
        </p:spPr>
        <p:txBody>
          <a:bodyPr>
            <a:normAutofit fontScale="90000"/>
          </a:bodyPr>
          <a:lstStyle/>
          <a:p>
            <a:pPr lvl="0" algn="ctr"/>
            <a:r>
              <a:rPr lang="el-GR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l-GR" sz="6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Less is more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467544" y="1268760"/>
            <a:ext cx="8352928" cy="5589240"/>
          </a:xfrm>
        </p:spPr>
        <p:txBody>
          <a:bodyPr>
            <a:normAutofit fontScale="47500" lnSpcReduction="20000"/>
          </a:bodyPr>
          <a:lstStyle/>
          <a:p>
            <a:pPr lvl="1" algn="just">
              <a:buClr>
                <a:srgbClr val="FF0000"/>
              </a:buClr>
              <a:buSzPct val="87000"/>
              <a:buFont typeface="Arial" pitchFamily="34" charset="0"/>
              <a:buChar char="•"/>
            </a:pPr>
            <a:r>
              <a:rPr lang="el-GR" sz="5100" dirty="0" smtClean="0">
                <a:latin typeface="Arial" pitchFamily="34" charset="0"/>
                <a:cs typeface="Arial" pitchFamily="34" charset="0"/>
              </a:rPr>
              <a:t>Αρχίζοντας το σχολείο στα 7 μπορείς να παίξεις περισσότερο (σέβονται/διαφυλάσσουν την παιδικότητα). Έρευνες έχουν δείξει ότι στα 8 ξέρουν τα ίδια με τους συνομήλικους τους από άλλες χώρες.</a:t>
            </a:r>
          </a:p>
          <a:p>
            <a:pPr lvl="1" algn="just">
              <a:buClr>
                <a:srgbClr val="FF0000"/>
              </a:buClr>
              <a:buSzPct val="87000"/>
              <a:buFont typeface="Arial" pitchFamily="34" charset="0"/>
              <a:buChar char="•"/>
            </a:pPr>
            <a:r>
              <a:rPr lang="el-GR" sz="5100" dirty="0" smtClean="0">
                <a:latin typeface="Arial" pitchFamily="34" charset="0"/>
                <a:cs typeface="Arial" pitchFamily="34" charset="0"/>
              </a:rPr>
              <a:t>Υπάρχει ένα χρονικό όριο έπειτα από το οποίο δεν μαθαίνεις κάτι και άρα δεν έχει νόημα να μένεις στην τάξη</a:t>
            </a:r>
          </a:p>
          <a:p>
            <a:pPr lvl="1" algn="just">
              <a:buClr>
                <a:srgbClr val="FF0000"/>
              </a:buClr>
              <a:buSzPct val="87000"/>
              <a:buFont typeface="Arial" pitchFamily="34" charset="0"/>
              <a:buChar char="•"/>
            </a:pPr>
            <a:r>
              <a:rPr lang="el-GR" sz="5100" dirty="0" smtClean="0">
                <a:latin typeface="Arial" pitchFamily="34" charset="0"/>
                <a:cs typeface="Arial" pitchFamily="34" charset="0"/>
              </a:rPr>
              <a:t>Ποιότητα και όχι ποσότητα. Περισσότερη έμφαση στην κριτική σκέψη και τις δεξιότητες και όχι στην πολλή ύλη. Επίσης στις κοινωνικές δεξιότητες: είμαι μέλος μιας ομάδας άρα συνεργάζομαι, δείχνω ανοχή και υπευθυνότητα.</a:t>
            </a:r>
          </a:p>
          <a:p>
            <a:pPr lvl="1" algn="just">
              <a:buClr>
                <a:srgbClr val="FF0000"/>
              </a:buClr>
              <a:buSzPct val="87000"/>
              <a:buFont typeface="Arial" pitchFamily="34" charset="0"/>
              <a:buChar char="•"/>
            </a:pPr>
            <a:r>
              <a:rPr lang="el-GR" sz="5100" dirty="0" smtClean="0">
                <a:latin typeface="Arial" pitchFamily="34" charset="0"/>
                <a:cs typeface="Arial" pitchFamily="34" charset="0"/>
              </a:rPr>
              <a:t>Καλύτερο από το να διδάσκεις και να σε ακούνε είναι να δείχνεις ή καταλαβαίνω όταν εμπλέκομαι.</a:t>
            </a:r>
          </a:p>
          <a:p>
            <a:pPr lvl="1" algn="just">
              <a:buClr>
                <a:srgbClr val="FF0000"/>
              </a:buClr>
              <a:buSzPct val="87000"/>
              <a:buFont typeface="Arial" pitchFamily="34" charset="0"/>
              <a:buChar char="•"/>
            </a:pPr>
            <a:r>
              <a:rPr lang="el-GR" sz="5100" dirty="0" smtClean="0">
                <a:latin typeface="Arial" pitchFamily="34" charset="0"/>
                <a:cs typeface="Arial" pitchFamily="34" charset="0"/>
              </a:rPr>
              <a:t>Οι καθηγητές διδάσκουν 600 ώρες τον χρόνο. Έτσι έχουν χρόνο να σχεδιάζουν τα μαθήματά τους</a:t>
            </a:r>
            <a:r>
              <a:rPr lang="el-GR" sz="4400" dirty="0" smtClean="0">
                <a:latin typeface="Arial" pitchFamily="34" charset="0"/>
                <a:cs typeface="Arial" pitchFamily="34" charset="0"/>
              </a:rPr>
              <a:t>, να τα αξιολογούν και να εκπαιδεύονται</a:t>
            </a:r>
          </a:p>
          <a:p>
            <a:endParaRPr lang="el-GR" sz="44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84404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Τίτλος"/>
          <p:cNvSpPr>
            <a:spLocks noGrp="1"/>
          </p:cNvSpPr>
          <p:nvPr>
            <p:ph type="title"/>
          </p:nvPr>
        </p:nvSpPr>
        <p:spPr>
          <a:xfrm>
            <a:off x="539552" y="476672"/>
            <a:ext cx="8305800" cy="710952"/>
          </a:xfrm>
        </p:spPr>
        <p:txBody>
          <a:bodyPr>
            <a:normAutofit fontScale="90000"/>
          </a:bodyPr>
          <a:lstStyle/>
          <a:p>
            <a:pPr algn="ctr"/>
            <a:r>
              <a:rPr lang="el-GR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100 χρόνια ανεξαρτησίας</a:t>
            </a:r>
            <a:endParaRPr lang="el-GR" sz="5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7851648" cy="1067544"/>
          </a:xfrm>
        </p:spPr>
        <p:txBody>
          <a:bodyPr/>
          <a:lstStyle/>
          <a:p>
            <a:pPr algn="ctr"/>
            <a:r>
              <a:rPr lang="el-GR" dirty="0" smtClean="0"/>
              <a:t>ΙΣΤΟΡΙΑ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854696" cy="17526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el-GR" sz="3200" dirty="0" smtClean="0">
                <a:latin typeface="Arial" pitchFamily="34" charset="0"/>
                <a:cs typeface="Arial" pitchFamily="34" charset="0"/>
              </a:rPr>
              <a:t>Τμήμα της Σουηδίας ως το 1809</a:t>
            </a:r>
          </a:p>
          <a:p>
            <a:pPr algn="l">
              <a:buFont typeface="Wingdings" pitchFamily="2" charset="2"/>
              <a:buChar char="Ø"/>
            </a:pPr>
            <a:r>
              <a:rPr lang="el-GR" sz="3200" dirty="0" smtClean="0">
                <a:latin typeface="Arial" pitchFamily="34" charset="0"/>
                <a:cs typeface="Arial" pitchFamily="34" charset="0"/>
              </a:rPr>
              <a:t>Αυτονομία κάτω από τη Ρώσικη κυριαρχία  1809-1917</a:t>
            </a:r>
          </a:p>
          <a:p>
            <a:pPr algn="l">
              <a:buFont typeface="Wingdings" pitchFamily="2" charset="2"/>
              <a:buChar char="Ø"/>
            </a:pPr>
            <a:r>
              <a:rPr lang="el-GR" sz="3200" dirty="0" smtClean="0">
                <a:latin typeface="Arial" pitchFamily="34" charset="0"/>
                <a:cs typeface="Arial" pitchFamily="34" charset="0"/>
              </a:rPr>
              <a:t>Αποκτά την ανεξαρτησία της το 1917 μετά από εμφύλιο πόλεμο και οι σχέσεις  της με τη Ρωσία γίνονται κακές.</a:t>
            </a:r>
          </a:p>
          <a:p>
            <a:pPr algn="l">
              <a:buFont typeface="Wingdings" pitchFamily="2" charset="2"/>
              <a:buChar char="Ø"/>
            </a:pPr>
            <a:r>
              <a:rPr lang="el-GR" sz="3200" dirty="0" smtClean="0">
                <a:latin typeface="Arial" pitchFamily="34" charset="0"/>
                <a:cs typeface="Arial" pitchFamily="34" charset="0"/>
              </a:rPr>
              <a:t>Συμμαχεί με τους Γερμανούς κατά των  Ρώσων στον Δεύτερο Παγκόσμιο πόλεμο για να  κρατήσει την ανεξαρτησία της</a:t>
            </a:r>
            <a:endParaRPr lang="el-GR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5 DSC_00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7 DSC_03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77" y="0"/>
            <a:ext cx="9146478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DSC_03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39"/>
          </a:xfrm>
        </p:spPr>
      </p:pic>
    </p:spTree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6 DSC_01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</TotalTime>
  <Words>1186</Words>
  <Application>Microsoft Office PowerPoint</Application>
  <PresentationFormat>Προβολή στην οθόνη (4:3)</PresentationFormat>
  <Paragraphs>136</Paragraphs>
  <Slides>34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Ροή</vt:lpstr>
      <vt:lpstr>ERASMUS+ KA1 2017</vt:lpstr>
      <vt:lpstr>Διαφάνεια 2</vt:lpstr>
      <vt:lpstr>Διαφάνεια 3</vt:lpstr>
      <vt:lpstr>100 χρόνια ανεξαρτησίας</vt:lpstr>
      <vt:lpstr>ΙΣΤΟΡΙΑ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 </vt:lpstr>
      <vt:lpstr>Διαφάνεια 14</vt:lpstr>
      <vt:lpstr>Διαφάνεια 15</vt:lpstr>
      <vt:lpstr>Εκπαιδευτικό σύστημα</vt:lpstr>
      <vt:lpstr>Διαφάνεια 17</vt:lpstr>
      <vt:lpstr>1ο ΣΧΟΛΕΙΟ</vt:lpstr>
      <vt:lpstr>Διαφάνεια 19</vt:lpstr>
      <vt:lpstr>Διαφορετικά τεστ ανάλογα με το επίπεδο: έτσι τα παιδιά μαθαίνουν να σέβονται την διαφορετικότητα</vt:lpstr>
      <vt:lpstr>ΜΑΣ ΕΙΠΑΝ</vt:lpstr>
      <vt:lpstr>2ο ΣΧΟΛΕΙΟ</vt:lpstr>
      <vt:lpstr>Διαφάνεια 23</vt:lpstr>
      <vt:lpstr>1 flexible basic education class = ευέλικτη τάξη βασικής εκπαίδευσης</vt:lpstr>
      <vt:lpstr>     3ο ΣΧΟΛΕΙΟ</vt:lpstr>
      <vt:lpstr>Διαφάνεια 26</vt:lpstr>
      <vt:lpstr>Διαφάνεια 27</vt:lpstr>
      <vt:lpstr>Διαφάνεια 28</vt:lpstr>
      <vt:lpstr>Ειδικές εκπαιδευτικές ανάγκες</vt:lpstr>
      <vt:lpstr>ΕΠΙΜΕΡΟΥΣ ΘΕΜΑΤΑ</vt:lpstr>
      <vt:lpstr>   ΠΡΟΒΛΗΜΑΤΑ</vt:lpstr>
      <vt:lpstr>Διαφάνεια 32</vt:lpstr>
      <vt:lpstr>Διαφάνεια 33</vt:lpstr>
      <vt:lpstr>  Less is more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Marianna Nikolaidou</dc:creator>
  <cp:lastModifiedBy>ΟΛΟΙ</cp:lastModifiedBy>
  <cp:revision>85</cp:revision>
  <dcterms:created xsi:type="dcterms:W3CDTF">2017-10-21T16:16:25Z</dcterms:created>
  <dcterms:modified xsi:type="dcterms:W3CDTF">2019-01-20T19:48:09Z</dcterms:modified>
</cp:coreProperties>
</file>